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87" r:id="rId3"/>
    <p:sldId id="257" r:id="rId4"/>
    <p:sldId id="258" r:id="rId5"/>
    <p:sldId id="259" r:id="rId6"/>
    <p:sldId id="265"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10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C6441B-F864-439E-B378-AB4746601D20}" type="datetimeFigureOut">
              <a:rPr lang="es-MX" smtClean="0"/>
              <a:pPr/>
              <a:t>24/04/2020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218F1-A17D-45D6-877D-AD8F2430032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6441B-F864-439E-B378-AB4746601D20}" type="datetimeFigureOut">
              <a:rPr lang="es-MX" smtClean="0"/>
              <a:pPr/>
              <a:t>24/04/2020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218F1-A17D-45D6-877D-AD8F2430032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imss.gob.mx/covid-19"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714356"/>
            <a:ext cx="8069838" cy="830997"/>
          </a:xfrm>
          <a:prstGeom prst="rect">
            <a:avLst/>
          </a:prstGeom>
          <a:noFill/>
        </p:spPr>
        <p:txBody>
          <a:bodyPr wrap="none" rtlCol="0">
            <a:spAutoFit/>
          </a:bodyPr>
          <a:lstStyle/>
          <a:p>
            <a:pPr algn="ctr"/>
            <a:r>
              <a:rPr lang="es-MX" sz="2400" b="1" dirty="0" smtClean="0">
                <a:latin typeface="Bookman Old Style" pitchFamily="18" charset="0"/>
                <a:cs typeface="Arial" pitchFamily="34" charset="0"/>
              </a:rPr>
              <a:t>COVID-19: IMPLICACIONES LABORALES Y DE </a:t>
            </a:r>
          </a:p>
          <a:p>
            <a:pPr algn="ctr"/>
            <a:r>
              <a:rPr lang="es-MX" sz="2400" b="1" dirty="0" smtClean="0">
                <a:latin typeface="Bookman Old Style" pitchFamily="18" charset="0"/>
                <a:cs typeface="Arial" pitchFamily="34" charset="0"/>
              </a:rPr>
              <a:t>SEGURIDAD SOCIAL EN LA EMPRESA AGRICOLA</a:t>
            </a:r>
            <a:endParaRPr lang="es-MX" sz="2400" b="1" dirty="0">
              <a:latin typeface="Bookman Old Style" pitchFamily="18" charset="0"/>
              <a:cs typeface="Arial" pitchFamily="34" charset="0"/>
            </a:endParaRPr>
          </a:p>
        </p:txBody>
      </p:sp>
      <p:pic>
        <p:nvPicPr>
          <p:cNvPr id="11269" name="Picture 5" descr="Job opportunities | Instituto Interamericano de Cooperación para ..."/>
          <p:cNvPicPr>
            <a:picLocks noChangeAspect="1" noChangeArrowheads="1"/>
          </p:cNvPicPr>
          <p:nvPr/>
        </p:nvPicPr>
        <p:blipFill>
          <a:blip r:embed="rId2"/>
          <a:srcRect/>
          <a:stretch>
            <a:fillRect/>
          </a:stretch>
        </p:blipFill>
        <p:spPr bwMode="auto">
          <a:xfrm>
            <a:off x="2285984" y="2000240"/>
            <a:ext cx="5015138" cy="34290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643998" cy="5016758"/>
          </a:xfrm>
          <a:prstGeom prst="rect">
            <a:avLst/>
          </a:prstGeom>
        </p:spPr>
        <p:txBody>
          <a:bodyPr wrap="square">
            <a:spAutoFit/>
          </a:bodyPr>
          <a:lstStyle/>
          <a:p>
            <a:pPr algn="just"/>
            <a:r>
              <a:rPr lang="es-MX" sz="2000" b="1" i="1" dirty="0">
                <a:latin typeface="Bookman Old Style" pitchFamily="18" charset="0"/>
              </a:rPr>
              <a:t>V.</a:t>
            </a:r>
            <a:r>
              <a:rPr lang="es-MX" sz="2000" i="1" dirty="0">
                <a:latin typeface="Bookman Old Style" pitchFamily="18" charset="0"/>
              </a:rPr>
              <a:t>    </a:t>
            </a:r>
            <a:r>
              <a:rPr lang="es-MX" sz="2000" b="1" i="1" dirty="0">
                <a:solidFill>
                  <a:srgbClr val="FF0000"/>
                </a:solidFill>
                <a:latin typeface="Bookman Old Style" pitchFamily="18" charset="0"/>
              </a:rPr>
              <a:t>El resguardo domiciliario corresponsable se aplica de manera estricta</a:t>
            </a:r>
            <a:r>
              <a:rPr lang="es-MX" sz="2000" i="1" dirty="0">
                <a:solidFill>
                  <a:srgbClr val="FF0000"/>
                </a:solidFill>
                <a:latin typeface="Bookman Old Style" pitchFamily="18" charset="0"/>
              </a:rPr>
              <a:t> </a:t>
            </a:r>
            <a:r>
              <a:rPr lang="es-MX" sz="2000" i="1" dirty="0">
                <a:latin typeface="Bookman Old Style" pitchFamily="18" charset="0"/>
              </a:rPr>
              <a:t>a toda persona </a:t>
            </a:r>
            <a:r>
              <a:rPr lang="es-MX" sz="2000" b="1" i="1" dirty="0">
                <a:solidFill>
                  <a:srgbClr val="FF0000"/>
                </a:solidFill>
                <a:latin typeface="Bookman Old Style" pitchFamily="18" charset="0"/>
              </a:rPr>
              <a:t>mayor de 60 años de edad, estado de embarazo o puerperio inmediato, o con diagnóstico de hipertensión arterial, diabetes </a:t>
            </a:r>
            <a:r>
              <a:rPr lang="es-MX" sz="2000" i="1" dirty="0" err="1">
                <a:latin typeface="Bookman Old Style" pitchFamily="18" charset="0"/>
              </a:rPr>
              <a:t>mellitus</a:t>
            </a:r>
            <a:r>
              <a:rPr lang="es-MX" sz="2000" i="1" dirty="0">
                <a:latin typeface="Bookman Old Style" pitchFamily="18" charset="0"/>
              </a:rPr>
              <a:t>, enfermedad cardíaca o pulmonar crónicas, inmunosupresión (adquirida o provocada), </a:t>
            </a:r>
            <a:r>
              <a:rPr lang="es-MX" sz="2000" b="1" i="1" dirty="0">
                <a:solidFill>
                  <a:srgbClr val="FF0000"/>
                </a:solidFill>
                <a:latin typeface="Bookman Old Style" pitchFamily="18" charset="0"/>
              </a:rPr>
              <a:t>insuficiencia renal o hepática</a:t>
            </a:r>
            <a:r>
              <a:rPr lang="es-MX" sz="2000" i="1" dirty="0">
                <a:latin typeface="Bookman Old Style" pitchFamily="18" charset="0"/>
              </a:rPr>
              <a:t>, independientemente de si su actividad laboral se considera esencial. El personal esencial de interés público podrá, de manera voluntaria, presentarse a laborar</a:t>
            </a:r>
            <a:r>
              <a:rPr lang="es-MX" sz="2000" i="1" dirty="0" smtClean="0">
                <a:latin typeface="Bookman Old Style" pitchFamily="18" charset="0"/>
              </a:rPr>
              <a:t>;</a:t>
            </a:r>
          </a:p>
          <a:p>
            <a:pPr algn="just"/>
            <a:endParaRPr lang="es-MX" sz="2000" i="1" dirty="0">
              <a:latin typeface="Bookman Old Style" pitchFamily="18" charset="0"/>
            </a:endParaRPr>
          </a:p>
          <a:p>
            <a:pPr lvl="1" algn="just"/>
            <a:r>
              <a:rPr lang="es-MX" sz="2000" b="1" i="1" dirty="0" smtClean="0">
                <a:latin typeface="Bookman Old Style" pitchFamily="18" charset="0"/>
              </a:rPr>
              <a:t>PREGUNTA: </a:t>
            </a:r>
            <a:r>
              <a:rPr lang="es-MX" sz="2000" i="1" dirty="0" smtClean="0">
                <a:latin typeface="Bookman Old Style" pitchFamily="18" charset="0"/>
              </a:rPr>
              <a:t>Como se deberá pagar el salario de estos trabajadores?</a:t>
            </a:r>
          </a:p>
          <a:p>
            <a:pPr lvl="1" algn="just"/>
            <a:endParaRPr lang="es-MX" sz="2000" i="1" dirty="0">
              <a:latin typeface="Bookman Old Style" pitchFamily="18" charset="0"/>
            </a:endParaRPr>
          </a:p>
          <a:p>
            <a:pPr lvl="1" algn="just"/>
            <a:r>
              <a:rPr lang="es-MX" sz="2000" i="1" dirty="0" smtClean="0">
                <a:latin typeface="Bookman Old Style" pitchFamily="18" charset="0"/>
              </a:rPr>
              <a:t>Se deberá </a:t>
            </a:r>
            <a:r>
              <a:rPr lang="es-MX" sz="2000" b="1" i="1" dirty="0" smtClean="0">
                <a:solidFill>
                  <a:srgbClr val="FF0000"/>
                </a:solidFill>
                <a:effectLst>
                  <a:outerShdw blurRad="38100" dist="38100" dir="2700000" algn="tl">
                    <a:srgbClr val="000000">
                      <a:alpha val="43137"/>
                    </a:srgbClr>
                  </a:outerShdw>
                </a:effectLst>
                <a:latin typeface="Bookman Old Style" pitchFamily="18" charset="0"/>
              </a:rPr>
              <a:t>pagar de manera integra </a:t>
            </a:r>
            <a:r>
              <a:rPr lang="es-MX" sz="2000" i="1" dirty="0" smtClean="0">
                <a:latin typeface="Bookman Old Style" pitchFamily="18" charset="0"/>
              </a:rPr>
              <a:t>hasta la que la autoridad sanitaria decrete mediante Acuerdo el fin de la pandemia.</a:t>
            </a:r>
          </a:p>
          <a:p>
            <a:pPr algn="just"/>
            <a:endParaRPr lang="es-MX" sz="2000" i="1" dirty="0">
              <a:latin typeface="Bookman Old Style" pitchFamily="18" charset="0"/>
            </a:endParaRPr>
          </a:p>
          <a:p>
            <a:pPr algn="just"/>
            <a:endParaRPr lang="es-MX" sz="2000" i="1" dirty="0">
              <a:latin typeface="Bookman Old Style" pitchFamily="18" charset="0"/>
            </a:endParaRPr>
          </a:p>
        </p:txBody>
      </p:sp>
      <p:pic>
        <p:nvPicPr>
          <p:cNvPr id="20482" name="Picture 2" descr="3. Preguntas - Cazatesoros Malala Yousafzai"/>
          <p:cNvPicPr>
            <a:picLocks noChangeAspect="1" noChangeArrowheads="1"/>
          </p:cNvPicPr>
          <p:nvPr/>
        </p:nvPicPr>
        <p:blipFill>
          <a:blip r:embed="rId2"/>
          <a:srcRect/>
          <a:stretch>
            <a:fillRect/>
          </a:stretch>
        </p:blipFill>
        <p:spPr bwMode="auto">
          <a:xfrm>
            <a:off x="6000760" y="4714884"/>
            <a:ext cx="2714644" cy="20070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0"/>
            <a:ext cx="8715436" cy="1323439"/>
          </a:xfrm>
          <a:prstGeom prst="rect">
            <a:avLst/>
          </a:prstGeom>
        </p:spPr>
        <p:txBody>
          <a:bodyPr wrap="square">
            <a:spAutoFit/>
          </a:bodyPr>
          <a:lstStyle/>
          <a:p>
            <a:pPr algn="just"/>
            <a:r>
              <a:rPr lang="es-MX" sz="2000" b="1" dirty="0">
                <a:latin typeface="Bookman Old Style" pitchFamily="18" charset="0"/>
              </a:rPr>
              <a:t>ACUERDO por el que se modifica el similar por el que se establecen acciones extraordinarias para atender la emergencia sanitaria generada por el virus SARS-CoV2, publicado el 31 de marzo de </a:t>
            </a:r>
            <a:r>
              <a:rPr lang="es-MX" sz="2000" b="1" dirty="0" smtClean="0">
                <a:latin typeface="Bookman Old Style" pitchFamily="18" charset="0"/>
              </a:rPr>
              <a:t>2020, publicado el 21 de abril.</a:t>
            </a:r>
            <a:endParaRPr lang="es-MX" sz="2000" b="1" dirty="0">
              <a:latin typeface="Bookman Old Style" pitchFamily="18" charset="0"/>
            </a:endParaRPr>
          </a:p>
        </p:txBody>
      </p:sp>
      <p:sp>
        <p:nvSpPr>
          <p:cNvPr id="3" name="2 Rectángulo"/>
          <p:cNvSpPr/>
          <p:nvPr/>
        </p:nvSpPr>
        <p:spPr>
          <a:xfrm>
            <a:off x="142844" y="1357299"/>
            <a:ext cx="9001156" cy="3693319"/>
          </a:xfrm>
          <a:prstGeom prst="rect">
            <a:avLst/>
          </a:prstGeom>
        </p:spPr>
        <p:txBody>
          <a:bodyPr wrap="square">
            <a:spAutoFit/>
          </a:bodyPr>
          <a:lstStyle/>
          <a:p>
            <a:pPr algn="just"/>
            <a:r>
              <a:rPr lang="es-MX" b="1" i="1" dirty="0">
                <a:latin typeface="Bookman Old Style" pitchFamily="18" charset="0"/>
              </a:rPr>
              <a:t>PRIMERO</a:t>
            </a:r>
            <a:r>
              <a:rPr lang="es-MX" i="1" dirty="0">
                <a:latin typeface="Bookman Old Style" pitchFamily="18" charset="0"/>
              </a:rPr>
              <a:t>.-</a:t>
            </a:r>
            <a:r>
              <a:rPr lang="es-MX" b="1" i="1" dirty="0">
                <a:latin typeface="Bookman Old Style" pitchFamily="18" charset="0"/>
              </a:rPr>
              <a:t> </a:t>
            </a:r>
            <a:r>
              <a:rPr lang="es-MX" b="1" i="1" dirty="0">
                <a:solidFill>
                  <a:srgbClr val="FF0000"/>
                </a:solidFill>
                <a:effectLst>
                  <a:outerShdw blurRad="38100" dist="38100" dir="2700000" algn="tl">
                    <a:srgbClr val="000000">
                      <a:alpha val="43137"/>
                    </a:srgbClr>
                  </a:outerShdw>
                </a:effectLst>
                <a:latin typeface="Bookman Old Style" pitchFamily="18" charset="0"/>
              </a:rPr>
              <a:t>se</a:t>
            </a:r>
            <a:r>
              <a:rPr lang="es-MX" i="1" dirty="0">
                <a:solidFill>
                  <a:srgbClr val="FF0000"/>
                </a:solidFill>
                <a:effectLst>
                  <a:outerShdw blurRad="38100" dist="38100" dir="2700000" algn="tl">
                    <a:srgbClr val="000000">
                      <a:alpha val="43137"/>
                    </a:srgbClr>
                  </a:outerShdw>
                </a:effectLst>
                <a:latin typeface="Bookman Old Style" pitchFamily="18" charset="0"/>
              </a:rPr>
              <a:t> </a:t>
            </a:r>
            <a:r>
              <a:rPr lang="es-MX" b="1" i="1" dirty="0">
                <a:solidFill>
                  <a:srgbClr val="FF0000"/>
                </a:solidFill>
                <a:effectLst>
                  <a:outerShdw blurRad="38100" dist="38100" dir="2700000" algn="tl">
                    <a:srgbClr val="000000">
                      <a:alpha val="43137"/>
                    </a:srgbClr>
                  </a:outerShdw>
                </a:effectLst>
                <a:latin typeface="Bookman Old Style" pitchFamily="18" charset="0"/>
              </a:rPr>
              <a:t>amplía la suspensión de Actividades Laborales NO esenciales hasta el 30 de mayo</a:t>
            </a:r>
            <a:r>
              <a:rPr lang="es-MX" i="1" dirty="0">
                <a:latin typeface="Bookman Old Style" pitchFamily="18" charset="0"/>
              </a:rPr>
              <a:t>. (evidentemente </a:t>
            </a:r>
            <a:r>
              <a:rPr lang="es-MX" b="1" i="1" dirty="0">
                <a:latin typeface="Bookman Old Style" pitchFamily="18" charset="0"/>
              </a:rPr>
              <a:t>esto </a:t>
            </a:r>
            <a:r>
              <a:rPr lang="es-MX" b="1" i="1" u="dbl" dirty="0" smtClean="0">
                <a:latin typeface="Bookman Old Style" pitchFamily="18" charset="0"/>
              </a:rPr>
              <a:t>NO </a:t>
            </a:r>
            <a:r>
              <a:rPr lang="es-MX" b="1" i="1" u="dbl" dirty="0">
                <a:latin typeface="Bookman Old Style" pitchFamily="18" charset="0"/>
              </a:rPr>
              <a:t>aplica para la producción agrícola y agroindustria</a:t>
            </a:r>
            <a:r>
              <a:rPr lang="es-MX" b="1" i="1" dirty="0">
                <a:latin typeface="Bookman Old Style" pitchFamily="18" charset="0"/>
              </a:rPr>
              <a:t>)</a:t>
            </a:r>
          </a:p>
          <a:p>
            <a:pPr algn="just"/>
            <a:endParaRPr lang="es-MX" i="1" dirty="0">
              <a:latin typeface="Bookman Old Style" pitchFamily="18" charset="0"/>
            </a:endParaRPr>
          </a:p>
          <a:p>
            <a:pPr algn="just"/>
            <a:r>
              <a:rPr lang="es-MX" b="1" i="1" dirty="0">
                <a:latin typeface="Bookman Old Style" pitchFamily="18" charset="0"/>
              </a:rPr>
              <a:t>SEGUNDO.</a:t>
            </a:r>
            <a:r>
              <a:rPr lang="es-MX" i="1" dirty="0">
                <a:latin typeface="Bookman Old Style" pitchFamily="18" charset="0"/>
              </a:rPr>
              <a:t>- </a:t>
            </a:r>
            <a:r>
              <a:rPr lang="es-MX" b="1" i="1" dirty="0">
                <a:latin typeface="Bookman Old Style" pitchFamily="18" charset="0"/>
              </a:rPr>
              <a:t>Las acciones extraordinarias para atender la emergencia sanitaria (resguardo domiciliario) dejarán de implementarse a partir del 18 de mayo,</a:t>
            </a:r>
            <a:r>
              <a:rPr lang="es-MX" i="1" dirty="0">
                <a:latin typeface="Bookman Old Style" pitchFamily="18" charset="0"/>
              </a:rPr>
              <a:t> en los Municipios con baja o nula transmisión del virus, sin embargo se considera que esto no aplicaría para la zona de Culiacán y </a:t>
            </a:r>
            <a:r>
              <a:rPr lang="es-MX" i="1" dirty="0" err="1">
                <a:latin typeface="Bookman Old Style" pitchFamily="18" charset="0"/>
              </a:rPr>
              <a:t>Navolato</a:t>
            </a:r>
            <a:r>
              <a:rPr lang="es-MX" i="1" dirty="0">
                <a:latin typeface="Bookman Old Style" pitchFamily="18" charset="0"/>
              </a:rPr>
              <a:t>, ya que estos Municipios han presentado un alto número de personas infectadas y de defunciones derivadas del COVID-19. </a:t>
            </a:r>
            <a:r>
              <a:rPr lang="es-MX" b="1" i="1" dirty="0">
                <a:latin typeface="Bookman Old Style" pitchFamily="18" charset="0"/>
              </a:rPr>
              <a:t>No manifiesta el Acuerdo cuando dejaran de implementarse las acciones extraordinarias en los Municipios con mayor número de casos positivos de COVID-19.</a:t>
            </a:r>
            <a:r>
              <a:rPr lang="es-MX" i="1" dirty="0">
                <a:latin typeface="Bookman Old Style" pitchFamily="18" charset="0"/>
              </a:rPr>
              <a:t/>
            </a:r>
            <a:br>
              <a:rPr lang="es-MX" i="1" dirty="0">
                <a:latin typeface="Bookman Old Style" pitchFamily="18" charset="0"/>
              </a:rPr>
            </a:br>
            <a:endParaRPr lang="es-MX" i="1" dirty="0">
              <a:latin typeface="Bookman Old Style" pitchFamily="18" charset="0"/>
            </a:endParaRPr>
          </a:p>
        </p:txBody>
      </p:sp>
      <p:pic>
        <p:nvPicPr>
          <p:cNvPr id="22530" name="Picture 2" descr="Cese de actividad"/>
          <p:cNvPicPr>
            <a:picLocks noChangeAspect="1" noChangeArrowheads="1"/>
          </p:cNvPicPr>
          <p:nvPr/>
        </p:nvPicPr>
        <p:blipFill>
          <a:blip r:embed="rId2"/>
          <a:srcRect/>
          <a:stretch>
            <a:fillRect/>
          </a:stretch>
        </p:blipFill>
        <p:spPr bwMode="auto">
          <a:xfrm>
            <a:off x="2000232" y="4857760"/>
            <a:ext cx="5455006" cy="16430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214290"/>
            <a:ext cx="8715436" cy="2862322"/>
          </a:xfrm>
          <a:prstGeom prst="rect">
            <a:avLst/>
          </a:prstGeom>
        </p:spPr>
        <p:txBody>
          <a:bodyPr wrap="square">
            <a:spAutoFit/>
          </a:bodyPr>
          <a:lstStyle/>
          <a:p>
            <a:pPr algn="just"/>
            <a:r>
              <a:rPr lang="es-MX" b="1" i="1" dirty="0" smtClean="0">
                <a:latin typeface="Bookman Old Style" pitchFamily="18" charset="0"/>
              </a:rPr>
              <a:t>TERCERO.-</a:t>
            </a:r>
            <a:r>
              <a:rPr lang="es-MX" i="1" dirty="0" smtClean="0">
                <a:latin typeface="Bookman Old Style" pitchFamily="18" charset="0"/>
              </a:rPr>
              <a:t> </a:t>
            </a:r>
            <a:r>
              <a:rPr lang="es-MX" b="1" i="1" dirty="0" smtClean="0">
                <a:latin typeface="Bookman Old Style" pitchFamily="18" charset="0"/>
              </a:rPr>
              <a:t>Se mantendrá el resguardo domiciliario "hasta nuevo aviso" de los trabajadores considerados vulnerables</a:t>
            </a:r>
            <a:r>
              <a:rPr lang="es-MX" i="1" dirty="0" smtClean="0">
                <a:latin typeface="Bookman Old Style" pitchFamily="18" charset="0"/>
              </a:rPr>
              <a:t>, esto es, personas mayores de 60 años, mujeres en estado de embarazo y puerperio inmediato, personas con hipertensión arterial, diabetes, enfermedad cardiaca, insuficiencia renal, etc. </a:t>
            </a:r>
            <a:r>
              <a:rPr lang="es-MX" b="1" i="1" dirty="0" smtClean="0">
                <a:solidFill>
                  <a:srgbClr val="FF0000"/>
                </a:solidFill>
                <a:effectLst>
                  <a:outerShdw blurRad="38100" dist="38100" dir="2700000" algn="tl">
                    <a:srgbClr val="000000">
                      <a:alpha val="43137"/>
                    </a:srgbClr>
                  </a:outerShdw>
                </a:effectLst>
                <a:latin typeface="Bookman Old Style" pitchFamily="18" charset="0"/>
              </a:rPr>
              <a:t>Lo anterior traerá como consecuencia el pago del salario íntegro para estos trabajadores, hasta que la autoridad sanitaria decrete lo contrario mediante algún acuerdo posterior.</a:t>
            </a:r>
            <a:r>
              <a:rPr lang="es-MX" i="1" dirty="0" smtClean="0">
                <a:latin typeface="Bookman Old Style" pitchFamily="18" charset="0"/>
              </a:rPr>
              <a:t> </a:t>
            </a:r>
          </a:p>
          <a:p>
            <a:pPr algn="just"/>
            <a:endParaRPr lang="es-MX" i="1" dirty="0" smtClean="0">
              <a:latin typeface="Bookman Old Style" pitchFamily="18" charset="0"/>
            </a:endParaRPr>
          </a:p>
          <a:p>
            <a:pPr algn="just"/>
            <a:r>
              <a:rPr lang="es-MX" b="1" i="1" dirty="0" smtClean="0">
                <a:latin typeface="Bookman Old Style" pitchFamily="18" charset="0"/>
              </a:rPr>
              <a:t>CUARTO.</a:t>
            </a:r>
            <a:r>
              <a:rPr lang="es-MX" i="1" dirty="0" smtClean="0">
                <a:latin typeface="Bookman Old Style" pitchFamily="18" charset="0"/>
              </a:rPr>
              <a:t>- </a:t>
            </a:r>
            <a:r>
              <a:rPr lang="es-MX" b="1" i="1" dirty="0" smtClean="0">
                <a:latin typeface="Bookman Old Style" pitchFamily="18" charset="0"/>
              </a:rPr>
              <a:t>El Acuerdo entrará en vigor al día de su publicación, esto es al 21 de abril.</a:t>
            </a:r>
            <a:endParaRPr lang="es-MX" i="1" dirty="0">
              <a:latin typeface="Bookman Old Style" pitchFamily="18" charset="0"/>
            </a:endParaRPr>
          </a:p>
        </p:txBody>
      </p:sp>
      <p:pic>
        <p:nvPicPr>
          <p:cNvPr id="23554" name="Picture 2" descr="RESGUARDO DOMICILIARIO VOLUNTARIO - Puebla - Editorial"/>
          <p:cNvPicPr>
            <a:picLocks noChangeAspect="1" noChangeArrowheads="1"/>
          </p:cNvPicPr>
          <p:nvPr/>
        </p:nvPicPr>
        <p:blipFill>
          <a:blip r:embed="rId2"/>
          <a:srcRect/>
          <a:stretch>
            <a:fillRect/>
          </a:stretch>
        </p:blipFill>
        <p:spPr bwMode="auto">
          <a:xfrm>
            <a:off x="2428860" y="3214686"/>
            <a:ext cx="4071966" cy="32927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285728"/>
            <a:ext cx="8786874" cy="1384995"/>
          </a:xfrm>
          <a:prstGeom prst="rect">
            <a:avLst/>
          </a:prstGeom>
          <a:noFill/>
        </p:spPr>
        <p:txBody>
          <a:bodyPr wrap="square" rtlCol="0">
            <a:spAutoFit/>
          </a:bodyPr>
          <a:lstStyle/>
          <a:p>
            <a:pPr algn="just"/>
            <a:r>
              <a:rPr lang="es-MX" sz="2800" b="1" dirty="0" smtClean="0">
                <a:latin typeface="Bookman Old Style" pitchFamily="18" charset="0"/>
              </a:rPr>
              <a:t>Principales preguntas del sector patronal en relación a los Acuerdos publicados por la Secretaria de Salud?</a:t>
            </a:r>
            <a:endParaRPr lang="es-MX" sz="2800" b="1" dirty="0">
              <a:latin typeface="Bookman Old Style" pitchFamily="18" charset="0"/>
            </a:endParaRPr>
          </a:p>
        </p:txBody>
      </p:sp>
      <p:pic>
        <p:nvPicPr>
          <p:cNvPr id="24580" name="Picture 4" descr="COVID-19: Preguntas y respuestas - Multimedia - ISGLOBAL"/>
          <p:cNvPicPr>
            <a:picLocks noChangeAspect="1" noChangeArrowheads="1"/>
          </p:cNvPicPr>
          <p:nvPr/>
        </p:nvPicPr>
        <p:blipFill>
          <a:blip r:embed="rId2"/>
          <a:srcRect/>
          <a:stretch>
            <a:fillRect/>
          </a:stretch>
        </p:blipFill>
        <p:spPr bwMode="auto">
          <a:xfrm>
            <a:off x="1142976" y="2357430"/>
            <a:ext cx="7106002" cy="33575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7693"/>
            <a:ext cx="9001156" cy="6740307"/>
          </a:xfrm>
          <a:prstGeom prst="rect">
            <a:avLst/>
          </a:prstGeom>
          <a:noFill/>
        </p:spPr>
        <p:txBody>
          <a:bodyPr wrap="square" rtlCol="0">
            <a:spAutoFit/>
          </a:bodyPr>
          <a:lstStyle/>
          <a:p>
            <a:pPr algn="just"/>
            <a:r>
              <a:rPr lang="es-MX" sz="2400" b="1" dirty="0" smtClean="0">
                <a:latin typeface="Bookman Old Style" pitchFamily="18" charset="0"/>
              </a:rPr>
              <a:t>Que debo hacer con los trabajadores considerados vulnerables según el Acuerdo de la Secretaria de Salud ?</a:t>
            </a:r>
            <a:endParaRPr lang="es-MX" sz="2400" dirty="0">
              <a:latin typeface="Bookman Old Style" pitchFamily="18" charset="0"/>
            </a:endParaRPr>
          </a:p>
          <a:p>
            <a:pPr algn="just"/>
            <a:r>
              <a:rPr lang="es-MX" sz="2400" b="1" cap="all" dirty="0" smtClean="0">
                <a:solidFill>
                  <a:srgbClr val="FF0000"/>
                </a:solidFill>
                <a:latin typeface="Bookman Old Style" pitchFamily="18" charset="0"/>
              </a:rPr>
              <a:t>Se enviaran a casa con SALARIO INTEGRO </a:t>
            </a:r>
            <a:r>
              <a:rPr lang="es-MX" sz="2400" dirty="0" smtClean="0">
                <a:latin typeface="Bookman Old Style" pitchFamily="18" charset="0"/>
              </a:rPr>
              <a:t>a los trabajadores mayores de 60 años, las trabajadoras embarazadas o en periodo de lactancia y personas con enfermedades crónicas no transmisibles (diabetes, hipertensión, problemas cardiacos, </a:t>
            </a:r>
            <a:r>
              <a:rPr lang="es-MX" sz="2400" dirty="0" err="1" smtClean="0">
                <a:latin typeface="Bookman Old Style" pitchFamily="18" charset="0"/>
              </a:rPr>
              <a:t>etc</a:t>
            </a:r>
            <a:r>
              <a:rPr lang="es-MX" sz="2400" dirty="0" smtClean="0">
                <a:latin typeface="Bookman Old Style" pitchFamily="18" charset="0"/>
              </a:rPr>
              <a:t>).</a:t>
            </a:r>
          </a:p>
          <a:p>
            <a:pPr algn="just"/>
            <a:endParaRPr lang="es-MX" sz="2400" dirty="0">
              <a:latin typeface="Bookman Old Style" pitchFamily="18" charset="0"/>
            </a:endParaRPr>
          </a:p>
          <a:p>
            <a:pPr algn="just"/>
            <a:r>
              <a:rPr lang="es-MX" sz="2400" b="1" dirty="0" smtClean="0">
                <a:latin typeface="Bookman Old Style" pitchFamily="18" charset="0"/>
              </a:rPr>
              <a:t>Hasta cuando debo pagar los Salarios Íntegros a los trabajadores considerados vulnerables según el Acuerdo de la Secretaria de Salud?</a:t>
            </a:r>
          </a:p>
          <a:p>
            <a:pPr algn="just"/>
            <a:endParaRPr lang="es-MX" sz="2400" dirty="0">
              <a:latin typeface="Bookman Old Style" pitchFamily="18" charset="0"/>
            </a:endParaRPr>
          </a:p>
          <a:p>
            <a:pPr algn="just"/>
            <a:r>
              <a:rPr lang="es-MX" sz="2400" b="1" cap="all" dirty="0" smtClean="0">
                <a:solidFill>
                  <a:srgbClr val="FF0000"/>
                </a:solidFill>
                <a:latin typeface="Bookman Old Style" pitchFamily="18" charset="0"/>
              </a:rPr>
              <a:t>Se deberá pagar el salario integro hasta el día 30 de abril</a:t>
            </a:r>
            <a:r>
              <a:rPr lang="es-MX" sz="2400" cap="all" dirty="0" smtClean="0">
                <a:latin typeface="Bookman Old Style" pitchFamily="18" charset="0"/>
              </a:rPr>
              <a:t>, </a:t>
            </a:r>
            <a:r>
              <a:rPr lang="es-MX" sz="2400" dirty="0" smtClean="0">
                <a:latin typeface="Bookman Old Style" pitchFamily="18" charset="0"/>
              </a:rPr>
              <a:t>posterior a esta fecha hay dos escenarios, uno continuar el pago integro y segundo, firmar un Convenio privado con el trabajador para pactar un salario inferior.</a:t>
            </a:r>
            <a:endParaRPr lang="es-MX" sz="2400"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0"/>
            <a:ext cx="8858312" cy="5262979"/>
          </a:xfrm>
          <a:prstGeom prst="rect">
            <a:avLst/>
          </a:prstGeom>
          <a:noFill/>
        </p:spPr>
        <p:txBody>
          <a:bodyPr wrap="square" rtlCol="0">
            <a:spAutoFit/>
          </a:bodyPr>
          <a:lstStyle/>
          <a:p>
            <a:pPr algn="just"/>
            <a:r>
              <a:rPr lang="es-MX" sz="2400" b="1" dirty="0" smtClean="0">
                <a:latin typeface="Bookman Old Style" pitchFamily="18" charset="0"/>
              </a:rPr>
              <a:t>La declaración de una “Emergencia Sanitaria por causa de fuerza mayor” es equivalente a una Declaratoria de Contingencia Sanitaria?</a:t>
            </a:r>
          </a:p>
          <a:p>
            <a:pPr algn="just"/>
            <a:endParaRPr lang="es-MX" sz="2400" dirty="0">
              <a:latin typeface="Bookman Old Style" pitchFamily="18" charset="0"/>
            </a:endParaRPr>
          </a:p>
          <a:p>
            <a:pPr algn="just"/>
            <a:r>
              <a:rPr lang="es-MX" sz="2400" b="1" dirty="0" smtClean="0">
                <a:solidFill>
                  <a:srgbClr val="FF0000"/>
                </a:solidFill>
                <a:latin typeface="Bookman Old Style" pitchFamily="18" charset="0"/>
              </a:rPr>
              <a:t>NO,</a:t>
            </a:r>
            <a:r>
              <a:rPr lang="es-MX" sz="2400" dirty="0" smtClean="0">
                <a:latin typeface="Bookman Old Style" pitchFamily="18" charset="0"/>
              </a:rPr>
              <a:t> la Secretaria de Salud al decretar una Emergencia Sanitaria, generó un estado de incertidumbre entre los patrones de nuestro país, ya que lo que se esperaba era una declaración de contingencia sanitaria, la cual tiene un tratamiento completamente distinto según la Ley Federal del Trabajo.</a:t>
            </a:r>
          </a:p>
          <a:p>
            <a:pPr algn="just"/>
            <a:endParaRPr lang="es-MX" sz="2400" dirty="0" smtClean="0">
              <a:latin typeface="Bookman Old Style" pitchFamily="18" charset="0"/>
            </a:endParaRPr>
          </a:p>
          <a:p>
            <a:pPr algn="just"/>
            <a:endParaRPr lang="es-MX" sz="2400" dirty="0" smtClean="0">
              <a:latin typeface="Bookman Old Style" pitchFamily="18" charset="0"/>
            </a:endParaRPr>
          </a:p>
          <a:p>
            <a:pPr algn="just"/>
            <a:endParaRPr lang="es-MX" sz="2400" dirty="0" smtClean="0">
              <a:latin typeface="Bookman Old Style" pitchFamily="18" charset="0"/>
            </a:endParaRPr>
          </a:p>
          <a:p>
            <a:pPr algn="just"/>
            <a:endParaRPr lang="es-MX" sz="2400" dirty="0">
              <a:latin typeface="Bookman Old Style" pitchFamily="18" charset="0"/>
            </a:endParaRPr>
          </a:p>
        </p:txBody>
      </p:sp>
      <p:pic>
        <p:nvPicPr>
          <p:cNvPr id="3074" name="Picture 2" descr="OMS declara “emergencia sanitaria mundial” por virus de Zika ..."/>
          <p:cNvPicPr>
            <a:picLocks noChangeAspect="1" noChangeArrowheads="1"/>
          </p:cNvPicPr>
          <p:nvPr/>
        </p:nvPicPr>
        <p:blipFill>
          <a:blip r:embed="rId2"/>
          <a:srcRect/>
          <a:stretch>
            <a:fillRect/>
          </a:stretch>
        </p:blipFill>
        <p:spPr bwMode="auto">
          <a:xfrm>
            <a:off x="5286380" y="4143380"/>
            <a:ext cx="3429022" cy="1928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3" y="214290"/>
            <a:ext cx="8715436" cy="2308324"/>
          </a:xfrm>
          <a:prstGeom prst="rect">
            <a:avLst/>
          </a:prstGeom>
          <a:noFill/>
        </p:spPr>
        <p:txBody>
          <a:bodyPr wrap="square" rtlCol="0">
            <a:spAutoFit/>
          </a:bodyPr>
          <a:lstStyle/>
          <a:p>
            <a:pPr algn="just"/>
            <a:r>
              <a:rPr lang="es-MX" sz="2400" b="1" dirty="0" smtClean="0">
                <a:latin typeface="Bookman Old Style" pitchFamily="18" charset="0"/>
              </a:rPr>
              <a:t>Como debo pagar el salario de mis trabajadores eventuales del campo, durante la presente pandemia COVID-19?</a:t>
            </a:r>
          </a:p>
          <a:p>
            <a:endParaRPr lang="es-MX" dirty="0" smtClean="0"/>
          </a:p>
          <a:p>
            <a:endParaRPr lang="es-MX" dirty="0" smtClean="0"/>
          </a:p>
          <a:p>
            <a:endParaRPr lang="es-MX" dirty="0" smtClean="0"/>
          </a:p>
          <a:p>
            <a:endParaRPr lang="es-MX" dirty="0"/>
          </a:p>
        </p:txBody>
      </p:sp>
      <p:sp>
        <p:nvSpPr>
          <p:cNvPr id="4" name="3 Rectángulo"/>
          <p:cNvSpPr/>
          <p:nvPr/>
        </p:nvSpPr>
        <p:spPr>
          <a:xfrm>
            <a:off x="285720" y="1500174"/>
            <a:ext cx="8572560" cy="1200329"/>
          </a:xfrm>
          <a:prstGeom prst="rect">
            <a:avLst/>
          </a:prstGeom>
        </p:spPr>
        <p:txBody>
          <a:bodyPr wrap="square">
            <a:spAutoFit/>
          </a:bodyPr>
          <a:lstStyle/>
          <a:p>
            <a:pPr lvl="0" algn="just" fontAlgn="base">
              <a:spcBef>
                <a:spcPct val="0"/>
              </a:spcBef>
              <a:spcAft>
                <a:spcPct val="0"/>
              </a:spcAft>
            </a:pPr>
            <a:endParaRPr kumimoji="0" lang="es-MX" sz="2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lvl="0" algn="just" fontAlgn="base">
              <a:spcBef>
                <a:spcPct val="0"/>
              </a:spcBef>
              <a:spcAft>
                <a:spcPct val="0"/>
              </a:spcAft>
            </a:pPr>
            <a:endParaRPr lang="es-MX" sz="2400" dirty="0">
              <a:latin typeface="Bookman Old Style" pitchFamily="18" charset="0"/>
              <a:cs typeface="Times New Roman" pitchFamily="18" charset="0"/>
            </a:endParaRPr>
          </a:p>
          <a:p>
            <a:pPr lvl="0" algn="just" fontAlgn="base">
              <a:spcBef>
                <a:spcPct val="0"/>
              </a:spcBef>
              <a:spcAft>
                <a:spcPct val="0"/>
              </a:spcAft>
            </a:pPr>
            <a:endParaRPr kumimoji="0" lang="es-MX" sz="24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5" name="4 Rectángulo"/>
          <p:cNvSpPr/>
          <p:nvPr/>
        </p:nvSpPr>
        <p:spPr>
          <a:xfrm>
            <a:off x="357158" y="3571876"/>
            <a:ext cx="8501122" cy="369332"/>
          </a:xfrm>
          <a:prstGeom prst="rect">
            <a:avLst/>
          </a:prstGeom>
        </p:spPr>
        <p:txBody>
          <a:bodyPr wrap="square">
            <a:spAutoFit/>
          </a:bodyPr>
          <a:lstStyle/>
          <a:p>
            <a:pPr algn="just"/>
            <a:r>
              <a:rPr lang="es-MX" dirty="0" smtClean="0">
                <a:latin typeface="Bookman Old Style" pitchFamily="18" charset="0"/>
              </a:rPr>
              <a:t>.</a:t>
            </a:r>
          </a:p>
        </p:txBody>
      </p:sp>
      <p:sp>
        <p:nvSpPr>
          <p:cNvPr id="6" name="5 Rectángulo"/>
          <p:cNvSpPr/>
          <p:nvPr/>
        </p:nvSpPr>
        <p:spPr>
          <a:xfrm>
            <a:off x="214282" y="1428736"/>
            <a:ext cx="8501122" cy="3046988"/>
          </a:xfrm>
          <a:prstGeom prst="rect">
            <a:avLst/>
          </a:prstGeom>
        </p:spPr>
        <p:txBody>
          <a:bodyPr wrap="square">
            <a:spAutoFit/>
          </a:bodyPr>
          <a:lstStyle/>
          <a:p>
            <a:pPr algn="just"/>
            <a:r>
              <a:rPr lang="es-MX" sz="2400" b="1" dirty="0" smtClean="0">
                <a:solidFill>
                  <a:srgbClr val="FF0000"/>
                </a:solidFill>
                <a:latin typeface="Bookman Old Style" pitchFamily="18" charset="0"/>
              </a:rPr>
              <a:t>Los patrones están obligados a cubrir íntegramente el salario de los trabajadores</a:t>
            </a:r>
            <a:r>
              <a:rPr lang="es-MX" sz="2400" dirty="0" smtClean="0">
                <a:latin typeface="Bookman Old Style" pitchFamily="18" charset="0"/>
              </a:rPr>
              <a:t>, en especial, cuando en el primero de estos acuerdos (24 de marzo), se estableció que las relaciones laborales se mantendrían y aplicarían conforme a los contratos individuales, colectivos o ley o las condiciones generales de trabajo que correspondieran, en los sectores público, social y privado</a:t>
            </a:r>
            <a:endParaRPr lang="es-MX" sz="2400" dirty="0">
              <a:latin typeface="Bookman Old Style" pitchFamily="18" charset="0"/>
            </a:endParaRPr>
          </a:p>
        </p:txBody>
      </p:sp>
      <p:pic>
        <p:nvPicPr>
          <p:cNvPr id="7" name="Picture 4" descr="Guía esencial para fijar salarios en tu negocio"/>
          <p:cNvPicPr>
            <a:picLocks noChangeAspect="1" noChangeArrowheads="1"/>
          </p:cNvPicPr>
          <p:nvPr/>
        </p:nvPicPr>
        <p:blipFill>
          <a:blip r:embed="rId2" cstate="print"/>
          <a:srcRect/>
          <a:stretch>
            <a:fillRect/>
          </a:stretch>
        </p:blipFill>
        <p:spPr bwMode="auto">
          <a:xfrm>
            <a:off x="5143504" y="4286256"/>
            <a:ext cx="3500462" cy="23348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42852"/>
            <a:ext cx="8572560" cy="1384995"/>
          </a:xfrm>
          <a:prstGeom prst="rect">
            <a:avLst/>
          </a:prstGeom>
          <a:noFill/>
        </p:spPr>
        <p:txBody>
          <a:bodyPr wrap="square" rtlCol="0">
            <a:spAutoFit/>
          </a:bodyPr>
          <a:lstStyle/>
          <a:p>
            <a:pPr algn="just"/>
            <a:r>
              <a:rPr lang="es-MX" sz="2400" b="1" dirty="0" smtClean="0">
                <a:latin typeface="Bookman Old Style" pitchFamily="18" charset="0"/>
              </a:rPr>
              <a:t>Que medidas especiales debo implementar para continuar con la operación agrícola?</a:t>
            </a:r>
          </a:p>
          <a:p>
            <a:endParaRPr lang="es-MX" dirty="0" smtClean="0"/>
          </a:p>
          <a:p>
            <a:endParaRPr lang="es-MX" dirty="0"/>
          </a:p>
        </p:txBody>
      </p:sp>
      <p:sp>
        <p:nvSpPr>
          <p:cNvPr id="1025" name="Rectangle 1"/>
          <p:cNvSpPr>
            <a:spLocks noChangeArrowheads="1"/>
          </p:cNvSpPr>
          <p:nvPr/>
        </p:nvSpPr>
        <p:spPr bwMode="auto">
          <a:xfrm>
            <a:off x="142844" y="1071546"/>
            <a:ext cx="84296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MX" sz="200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NO podrán asistir a laborar los empleados de 60 años o más, mujeres embarazadas o en lactancia, así como a los trabajadores que padezcan una enfermedad crónico degenerativa,</a:t>
            </a: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los cuales continuaran recibiendo su salario integro hasta el día 30 de abril.</a:t>
            </a:r>
            <a:endParaRPr kumimoji="0" lang="es-MX" sz="20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1026" name="Rectangle 2"/>
          <p:cNvSpPr>
            <a:spLocks noChangeArrowheads="1"/>
          </p:cNvSpPr>
          <p:nvPr/>
        </p:nvSpPr>
        <p:spPr bwMode="auto">
          <a:xfrm>
            <a:off x="642910" y="2857496"/>
            <a:ext cx="792961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MX" sz="2000" dirty="0" smtClean="0">
                <a:latin typeface="Bookman Old Style" pitchFamily="18" charset="0"/>
                <a:ea typeface="Calibri" pitchFamily="34" charset="0"/>
                <a:cs typeface="Times New Roman" pitchFamily="18" charset="0"/>
              </a:rPr>
              <a:t>NO</a:t>
            </a: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se permitirán las reuniones de más de 50 personas, así como continuar implementando las acciones de higiene previamente establecidas para todo el personal. (lavado de manos, estornudar o toser utilizando la etiqueta respiratoria, saludo a distancia y todas las demás medidas de sana distancia previamente establecidas por la autoridad.)</a:t>
            </a:r>
            <a:endParaRPr kumimoji="0" lang="es-MX" sz="2000" b="0" i="0"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1028" name="Picture 4" descr="Las preguntas favoritas de los reclutadores en una entrevista de ..."/>
          <p:cNvPicPr>
            <a:picLocks noChangeAspect="1" noChangeArrowheads="1"/>
          </p:cNvPicPr>
          <p:nvPr/>
        </p:nvPicPr>
        <p:blipFill>
          <a:blip r:embed="rId2"/>
          <a:srcRect/>
          <a:stretch>
            <a:fillRect/>
          </a:stretch>
        </p:blipFill>
        <p:spPr bwMode="auto">
          <a:xfrm>
            <a:off x="6000760" y="4929198"/>
            <a:ext cx="2487599" cy="1658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0"/>
            <a:ext cx="8501122" cy="1323439"/>
          </a:xfrm>
          <a:prstGeom prst="rect">
            <a:avLst/>
          </a:prstGeom>
          <a:noFill/>
        </p:spPr>
        <p:txBody>
          <a:bodyPr wrap="square" rtlCol="0">
            <a:spAutoFit/>
          </a:bodyPr>
          <a:lstStyle/>
          <a:p>
            <a:pPr algn="ctr"/>
            <a:r>
              <a:rPr lang="es-MX" sz="2000" b="1" dirty="0" smtClean="0">
                <a:latin typeface="Bookman Old Style" pitchFamily="18" charset="0"/>
              </a:rPr>
              <a:t>“GUIA DE ACCION PARA LOS CENTROS DE TRABAJO AGRICOLA ANTE EL COVID-19”</a:t>
            </a:r>
          </a:p>
          <a:p>
            <a:pPr algn="ctr"/>
            <a:r>
              <a:rPr lang="es-MX" sz="2000" dirty="0" smtClean="0">
                <a:latin typeface="Bookman Old Style" pitchFamily="18" charset="0"/>
              </a:rPr>
              <a:t>SECRETARIA DEL TRABAJO Y PREVISION SOCIAL</a:t>
            </a:r>
          </a:p>
          <a:p>
            <a:pPr algn="ctr"/>
            <a:r>
              <a:rPr lang="es-MX" sz="2000" dirty="0" smtClean="0">
                <a:latin typeface="Bookman Old Style" pitchFamily="18" charset="0"/>
              </a:rPr>
              <a:t>SECRETARIA DE SALUD</a:t>
            </a:r>
          </a:p>
        </p:txBody>
      </p:sp>
      <p:sp>
        <p:nvSpPr>
          <p:cNvPr id="29697" name="Rectangle 1"/>
          <p:cNvSpPr>
            <a:spLocks noChangeArrowheads="1"/>
          </p:cNvSpPr>
          <p:nvPr/>
        </p:nvSpPr>
        <p:spPr bwMode="auto">
          <a:xfrm>
            <a:off x="214282" y="1285860"/>
            <a:ext cx="864399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Es un documento que </a:t>
            </a:r>
            <a:r>
              <a:rPr kumimoji="0" lang="es-MX" sz="2000" b="1" i="1" u="sng"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contiene una serie de recomendaciones prácticas</a:t>
            </a: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para la planeación, capacitación, prevención, protección y monitoreo en los centros de trabajo agrícolas ante la pandemia que se vive actualmente. </a:t>
            </a:r>
            <a:endParaRPr kumimoji="0" lang="es-MX" sz="20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 guía está dirigida a los centros de trabajo donde se realicen actividades agrícolas que van desde la preparación del terreno hasta la cosecha, el almacenamiento, traslado y empaque del producto agrícola, incluyendo, en su caso, el manejo de agroquímicos, </a:t>
            </a:r>
            <a:r>
              <a:rPr kumimoji="0" lang="es-MX" sz="2000" b="0" i="0" u="none" strike="noStrike" cap="none" normalizeH="0" baseline="0" dirty="0" err="1" smtClean="0">
                <a:ln>
                  <a:noFill/>
                </a:ln>
                <a:solidFill>
                  <a:schemeClr val="tx1"/>
                </a:solidFill>
                <a:effectLst/>
                <a:latin typeface="Bookman Old Style" pitchFamily="18" charset="0"/>
                <a:ea typeface="Calibri" pitchFamily="34" charset="0"/>
                <a:cs typeface="Times New Roman" pitchFamily="18" charset="0"/>
              </a:rPr>
              <a:t>asi</a:t>
            </a:r>
            <a:r>
              <a:rPr kumimoji="0" lang="es-MX" sz="20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como el uso y mantenimiento de maquinaria, vehículos, tractores, herramientas y equipos agrícolas.</a:t>
            </a:r>
            <a:endParaRPr kumimoji="0" lang="es-MX" sz="2000" b="0" i="0"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29699" name="Picture 3" descr="Guía de Acción para los Centros de Trabajo Agrícolas ante el COVID ..."/>
          <p:cNvPicPr>
            <a:picLocks noChangeAspect="1" noChangeArrowheads="1"/>
          </p:cNvPicPr>
          <p:nvPr/>
        </p:nvPicPr>
        <p:blipFill>
          <a:blip r:embed="rId2" cstate="print"/>
          <a:srcRect/>
          <a:stretch>
            <a:fillRect/>
          </a:stretch>
        </p:blipFill>
        <p:spPr bwMode="auto">
          <a:xfrm>
            <a:off x="3214678" y="4857760"/>
            <a:ext cx="3000396" cy="18573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335846"/>
            <a:ext cx="8786874" cy="5386090"/>
          </a:xfrm>
          <a:prstGeom prst="rect">
            <a:avLst/>
          </a:prstGeom>
        </p:spPr>
        <p:txBody>
          <a:bodyPr wrap="square">
            <a:spAutoFit/>
          </a:bodyPr>
          <a:lstStyle/>
          <a:p>
            <a:pPr algn="ctr"/>
            <a:r>
              <a:rPr lang="es-MX" sz="2000" b="1" u="sng" cap="all" dirty="0" smtClean="0">
                <a:latin typeface="Bookman Old Style" pitchFamily="18" charset="0"/>
              </a:rPr>
              <a:t>Promoción de la Salud</a:t>
            </a:r>
          </a:p>
          <a:p>
            <a:pPr algn="just"/>
            <a:endParaRPr lang="es-MX" dirty="0" smtClean="0">
              <a:latin typeface="Bookman Old Style" pitchFamily="18" charset="0"/>
            </a:endParaRPr>
          </a:p>
          <a:p>
            <a:pPr algn="just"/>
            <a:r>
              <a:rPr lang="es-MX" dirty="0" smtClean="0">
                <a:latin typeface="Bookman Old Style" pitchFamily="18" charset="0"/>
              </a:rPr>
              <a:t>Implica la orientación, capacitación y organización de las personas trabajadoras agrícolas para prevenir y controlar la propagación del coronavirus COVID-19 en sus centros laborales (el campo), incluyendo las siguientes: </a:t>
            </a:r>
          </a:p>
          <a:p>
            <a:pPr algn="just"/>
            <a:endParaRPr lang="es-MX" dirty="0" smtClean="0">
              <a:latin typeface="Bookman Old Style" pitchFamily="18" charset="0"/>
            </a:endParaRPr>
          </a:p>
          <a:p>
            <a:pPr algn="just"/>
            <a:r>
              <a:rPr lang="es-MX" dirty="0" smtClean="0">
                <a:latin typeface="Bookman Old Style" pitchFamily="18" charset="0"/>
              </a:rPr>
              <a:t>• Lavarse muy bien las manos durante 20 segundos, frotando palmas, parte superior de ambas manos y dedos pulgares con agua y jabón de 10 a 20 veces al día o bien, usar soluciones a base de alcohol gel al 70%. </a:t>
            </a:r>
          </a:p>
          <a:p>
            <a:pPr algn="just"/>
            <a:r>
              <a:rPr lang="es-MX" dirty="0" smtClean="0">
                <a:latin typeface="Bookman Old Style" pitchFamily="18" charset="0"/>
              </a:rPr>
              <a:t>• Cubrirse la nariz y boca al toser o estornudar, con un pañuelo desechable o el ángulo interno del brazo. </a:t>
            </a:r>
          </a:p>
          <a:p>
            <a:pPr algn="just"/>
            <a:r>
              <a:rPr lang="es-MX" dirty="0" smtClean="0">
                <a:latin typeface="Bookman Old Style" pitchFamily="18" charset="0"/>
              </a:rPr>
              <a:t>• No escupir. Si es necesario hacerlo, utilizar un pañuelo desechable, meterlo en una bolsa de plástico, anudarla y tirarla a la basura; después lavarse las manos con agua y jabón. </a:t>
            </a:r>
          </a:p>
          <a:p>
            <a:pPr algn="just"/>
            <a:r>
              <a:rPr lang="es-MX" dirty="0" smtClean="0">
                <a:latin typeface="Bookman Old Style" pitchFamily="18" charset="0"/>
              </a:rPr>
              <a:t>• No tocarse la cara con las manos, sobre todo nariz, boca y ojos. </a:t>
            </a:r>
          </a:p>
          <a:p>
            <a:pPr algn="just"/>
            <a:r>
              <a:rPr lang="es-MX" dirty="0" smtClean="0">
                <a:latin typeface="Bookman Old Style" pitchFamily="18" charset="0"/>
              </a:rPr>
              <a:t>• Limpiar y desinfectar superficies y objetos de uso común, sitios cerrados, transporte, centros de reunión, entre otros. </a:t>
            </a:r>
          </a:p>
          <a:p>
            <a:pPr algn="just"/>
            <a:r>
              <a:rPr lang="es-MX" dirty="0" smtClean="0">
                <a:latin typeface="Bookman Old Style" pitchFamily="18" charset="0"/>
              </a:rPr>
              <a:t>• Ventilar y permitir la entrada de luz solar</a:t>
            </a:r>
            <a:endParaRPr lang="es-MX" dirty="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500042"/>
            <a:ext cx="8786874" cy="1200329"/>
          </a:xfrm>
          <a:prstGeom prst="rect">
            <a:avLst/>
          </a:prstGeom>
        </p:spPr>
        <p:txBody>
          <a:bodyPr wrap="square">
            <a:spAutoFit/>
          </a:bodyPr>
          <a:lstStyle/>
          <a:p>
            <a:pPr algn="ctr"/>
            <a:r>
              <a:rPr lang="es-MX" sz="2400" b="1" dirty="0" smtClean="0">
                <a:latin typeface="Bookman Old Style" pitchFamily="18" charset="0"/>
              </a:rPr>
              <a:t>ANÁLISIS LABORAL Y EN MATERIA DE SEGURIDAD SOCIAL, DE LOS ACUERDOS EMITIDOS POR LA SECRETARIA DE SALUD EN RELACION AL COVID-19</a:t>
            </a:r>
          </a:p>
        </p:txBody>
      </p:sp>
      <p:pic>
        <p:nvPicPr>
          <p:cNvPr id="45058" name="Picture 2" descr="Acuerdos derivados de la pandemia Covid-19 publicados en el Diario ..."/>
          <p:cNvPicPr>
            <a:picLocks noChangeAspect="1" noChangeArrowheads="1"/>
          </p:cNvPicPr>
          <p:nvPr/>
        </p:nvPicPr>
        <p:blipFill>
          <a:blip r:embed="rId2"/>
          <a:srcRect/>
          <a:stretch>
            <a:fillRect/>
          </a:stretch>
        </p:blipFill>
        <p:spPr bwMode="auto">
          <a:xfrm>
            <a:off x="1214414" y="2071678"/>
            <a:ext cx="6858048" cy="38576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3"/>
            <a:ext cx="8643998" cy="2677656"/>
          </a:xfrm>
          <a:prstGeom prst="rect">
            <a:avLst/>
          </a:prstGeom>
        </p:spPr>
        <p:txBody>
          <a:bodyPr wrap="square">
            <a:spAutoFit/>
          </a:bodyPr>
          <a:lstStyle/>
          <a:p>
            <a:pPr algn="ctr"/>
            <a:r>
              <a:rPr lang="es-MX" b="1" u="heavy" cap="all" dirty="0" smtClean="0">
                <a:latin typeface="Bookman Old Style" pitchFamily="18" charset="0"/>
              </a:rPr>
              <a:t>Medidas de Sana Distancia</a:t>
            </a:r>
          </a:p>
          <a:p>
            <a:pPr algn="just"/>
            <a:endParaRPr lang="es-MX" dirty="0" smtClean="0">
              <a:latin typeface="Bookman Old Style" pitchFamily="18" charset="0"/>
            </a:endParaRPr>
          </a:p>
          <a:p>
            <a:pPr algn="just"/>
            <a:r>
              <a:rPr lang="es-MX" sz="1600" dirty="0" smtClean="0">
                <a:latin typeface="Bookman Old Style" pitchFamily="18" charset="0"/>
              </a:rPr>
              <a:t>Comprende la modificación de hábitos, entre los trabajadores, </a:t>
            </a:r>
            <a:r>
              <a:rPr lang="es-MX" sz="1600" b="1" i="1" u="heavy" dirty="0" smtClean="0">
                <a:latin typeface="Bookman Old Style" pitchFamily="18" charset="0"/>
              </a:rPr>
              <a:t>la distancia mínima de 1.5 metros entre las personas </a:t>
            </a:r>
            <a:r>
              <a:rPr lang="es-MX" sz="1600" dirty="0" smtClean="0">
                <a:latin typeface="Bookman Old Style" pitchFamily="18" charset="0"/>
              </a:rPr>
              <a:t>y la disminución de la frecuencia y el encuentro cara a cara entre las personas trabajadoras agrícolas, incluyendo la adecuación de los espacios y áreas de trabajo conforme a las disposiciones relativas a la densidad humana máxima en ambiente </a:t>
            </a:r>
            <a:r>
              <a:rPr lang="es-MX" sz="1600" dirty="0" err="1" smtClean="0">
                <a:latin typeface="Bookman Old Style" pitchFamily="18" charset="0"/>
              </a:rPr>
              <a:t>intramuros</a:t>
            </a:r>
            <a:r>
              <a:rPr lang="es-MX" sz="1600" dirty="0" smtClean="0">
                <a:latin typeface="Bookman Old Style" pitchFamily="18" charset="0"/>
              </a:rPr>
              <a:t> y extramuros durante la epidemia por el coronavirus COVID-19. </a:t>
            </a:r>
          </a:p>
          <a:p>
            <a:pPr algn="just"/>
            <a:endParaRPr lang="es-MX" dirty="0" smtClean="0">
              <a:latin typeface="Bookman Old Style" pitchFamily="18" charset="0"/>
            </a:endParaRPr>
          </a:p>
          <a:p>
            <a:pPr algn="just"/>
            <a:endParaRPr lang="es-MX" dirty="0">
              <a:latin typeface="Bookman Old Style" pitchFamily="18" charset="0"/>
            </a:endParaRPr>
          </a:p>
        </p:txBody>
      </p:sp>
      <p:sp>
        <p:nvSpPr>
          <p:cNvPr id="3" name="2 Rectángulo"/>
          <p:cNvSpPr/>
          <p:nvPr/>
        </p:nvSpPr>
        <p:spPr>
          <a:xfrm>
            <a:off x="214282" y="2143116"/>
            <a:ext cx="8715436" cy="4308872"/>
          </a:xfrm>
          <a:prstGeom prst="rect">
            <a:avLst/>
          </a:prstGeom>
        </p:spPr>
        <p:txBody>
          <a:bodyPr wrap="square">
            <a:spAutoFit/>
          </a:bodyPr>
          <a:lstStyle/>
          <a:p>
            <a:pPr algn="just"/>
            <a:endParaRPr lang="es-MX" dirty="0" smtClean="0">
              <a:latin typeface="Bookman Old Style" pitchFamily="18" charset="0"/>
            </a:endParaRPr>
          </a:p>
          <a:p>
            <a:pPr algn="just"/>
            <a:r>
              <a:rPr lang="es-MX" sz="1600" dirty="0" smtClean="0">
                <a:latin typeface="Bookman Old Style" pitchFamily="18" charset="0"/>
              </a:rPr>
              <a:t>En el caso de </a:t>
            </a:r>
            <a:r>
              <a:rPr lang="es-MX" sz="1600" b="1" i="1" u="sng" dirty="0" smtClean="0">
                <a:latin typeface="Bookman Old Style" pitchFamily="18" charset="0"/>
              </a:rPr>
              <a:t>empleadores que otorguen albergue durante la temporada de trabajo</a:t>
            </a:r>
            <a:r>
              <a:rPr lang="es-MX" sz="1600" dirty="0" smtClean="0">
                <a:latin typeface="Bookman Old Style" pitchFamily="18" charset="0"/>
              </a:rPr>
              <a:t>, se deberán seguir las siguientes recomendaciones: </a:t>
            </a:r>
          </a:p>
          <a:p>
            <a:pPr algn="just"/>
            <a:endParaRPr lang="es-MX" sz="1600" dirty="0" smtClean="0">
              <a:latin typeface="Bookman Old Style" pitchFamily="18" charset="0"/>
            </a:endParaRPr>
          </a:p>
          <a:p>
            <a:pPr algn="just"/>
            <a:r>
              <a:rPr lang="es-MX" sz="1600" dirty="0" smtClean="0">
                <a:latin typeface="Bookman Old Style" pitchFamily="18" charset="0"/>
              </a:rPr>
              <a:t>• Evitar el hacinamiento en la vivienda temporal y garantizar la oferta permanente de agua potable, jabón, papel higiénico, gel con base de alcohol y toallas desechables para el secado de manos. </a:t>
            </a:r>
          </a:p>
          <a:p>
            <a:pPr algn="just"/>
            <a:endParaRPr lang="es-MX" sz="1600" dirty="0" smtClean="0">
              <a:latin typeface="Bookman Old Style" pitchFamily="18" charset="0"/>
            </a:endParaRPr>
          </a:p>
          <a:p>
            <a:pPr algn="just"/>
            <a:r>
              <a:rPr lang="es-MX" sz="1600" dirty="0" smtClean="0">
                <a:latin typeface="Bookman Old Style" pitchFamily="18" charset="0"/>
              </a:rPr>
              <a:t>• Establecer horarios alternados de comidas, baños y actividades cotidianas para reducir el contacto entre personas. </a:t>
            </a:r>
          </a:p>
          <a:p>
            <a:pPr algn="just"/>
            <a:endParaRPr lang="es-MX" sz="1600" dirty="0" smtClean="0">
              <a:latin typeface="Bookman Old Style" pitchFamily="18" charset="0"/>
            </a:endParaRPr>
          </a:p>
          <a:p>
            <a:pPr algn="just"/>
            <a:r>
              <a:rPr lang="es-MX" sz="1600" dirty="0" smtClean="0">
                <a:latin typeface="Bookman Old Style" pitchFamily="18" charset="0"/>
              </a:rPr>
              <a:t>• Reducir el número de residentes por dormitorio, reorganizando el espacio a fin de que las personas se acuesten con la mayor distancia posible entre sí, de preferencia sin que coincidan las cabezas. </a:t>
            </a:r>
          </a:p>
          <a:p>
            <a:pPr algn="just"/>
            <a:endParaRPr lang="es-MX" sz="1600" dirty="0" smtClean="0">
              <a:latin typeface="Bookman Old Style" pitchFamily="18" charset="0"/>
            </a:endParaRPr>
          </a:p>
          <a:p>
            <a:pPr algn="just"/>
            <a:r>
              <a:rPr lang="es-MX" sz="1600" dirty="0" smtClean="0">
                <a:latin typeface="Bookman Old Style" pitchFamily="18" charset="0"/>
              </a:rPr>
              <a:t>• Usar barreras neutrales (casilleros, cortinas) para crear separaciones entre camas dentro de los dormitorios.</a:t>
            </a:r>
            <a:endParaRPr lang="es-MX" sz="1600"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66"/>
            <a:ext cx="8429684" cy="2308324"/>
          </a:xfrm>
          <a:prstGeom prst="rect">
            <a:avLst/>
          </a:prstGeom>
        </p:spPr>
        <p:txBody>
          <a:bodyPr wrap="square">
            <a:spAutoFit/>
          </a:bodyPr>
          <a:lstStyle/>
          <a:p>
            <a:pPr algn="ctr"/>
            <a:r>
              <a:rPr lang="es-MX" sz="1600" b="1" u="heavy" cap="all" dirty="0" smtClean="0">
                <a:latin typeface="Bookman Old Style" pitchFamily="18" charset="0"/>
              </a:rPr>
              <a:t>Control de Ingreso y Egreso</a:t>
            </a:r>
          </a:p>
          <a:p>
            <a:pPr algn="just"/>
            <a:endParaRPr lang="es-MX" sz="1600" dirty="0" smtClean="0">
              <a:latin typeface="Bookman Old Style" pitchFamily="18" charset="0"/>
            </a:endParaRPr>
          </a:p>
          <a:p>
            <a:pPr algn="just"/>
            <a:r>
              <a:rPr lang="es-MX" sz="1600" dirty="0" smtClean="0">
                <a:latin typeface="Bookman Old Style" pitchFamily="18" charset="0"/>
              </a:rPr>
              <a:t>Instrumentación de un control de ingreso-egreso de las personas trabajadoras agrícolas y clientes mediante la </a:t>
            </a:r>
            <a:r>
              <a:rPr lang="es-MX" sz="1600" b="1" i="1" u="sng" dirty="0" smtClean="0">
                <a:latin typeface="Bookman Old Style" pitchFamily="18" charset="0"/>
              </a:rPr>
              <a:t>toma de temperatura </a:t>
            </a:r>
            <a:r>
              <a:rPr lang="es-MX" sz="1600" dirty="0" smtClean="0">
                <a:latin typeface="Bookman Old Style" pitchFamily="18" charset="0"/>
              </a:rPr>
              <a:t>que permita la identificación de personas con signos de enfermedades respiratorias, tos, flujo nasal o dificultad para respirar, con el fin de remitirlas a su domicilio en aislamiento voluntario y disminuir el riesgo de contagio, para lo cual se deberán de </a:t>
            </a:r>
            <a:r>
              <a:rPr lang="es-MX" sz="1600" b="1" i="1" u="sng" dirty="0" smtClean="0">
                <a:latin typeface="Bookman Old Style" pitchFamily="18" charset="0"/>
              </a:rPr>
              <a:t>constituir y preparar brigadas de salud</a:t>
            </a:r>
            <a:r>
              <a:rPr lang="es-MX" sz="1600" b="1" dirty="0" smtClean="0">
                <a:latin typeface="Bookman Old Style" pitchFamily="18" charset="0"/>
              </a:rPr>
              <a:t>. </a:t>
            </a:r>
          </a:p>
          <a:p>
            <a:pPr algn="just"/>
            <a:endParaRPr lang="es-MX" sz="1600" dirty="0">
              <a:latin typeface="Bookman Old Style" pitchFamily="18" charset="0"/>
            </a:endParaRPr>
          </a:p>
        </p:txBody>
      </p:sp>
      <p:sp>
        <p:nvSpPr>
          <p:cNvPr id="3" name="2 Rectángulo"/>
          <p:cNvSpPr/>
          <p:nvPr/>
        </p:nvSpPr>
        <p:spPr>
          <a:xfrm>
            <a:off x="428596" y="2571744"/>
            <a:ext cx="8286808" cy="3293209"/>
          </a:xfrm>
          <a:prstGeom prst="rect">
            <a:avLst/>
          </a:prstGeom>
        </p:spPr>
        <p:txBody>
          <a:bodyPr wrap="square">
            <a:spAutoFit/>
          </a:bodyPr>
          <a:lstStyle/>
          <a:p>
            <a:pPr algn="ctr"/>
            <a:r>
              <a:rPr lang="es-MX" sz="1600" b="1" u="heavy" cap="all" dirty="0" smtClean="0">
                <a:latin typeface="Bookman Old Style" pitchFamily="18" charset="0"/>
              </a:rPr>
              <a:t>Medidas de </a:t>
            </a:r>
            <a:r>
              <a:rPr lang="es-MX" sz="1600" b="1" u="heavy" cap="all" dirty="0" err="1" smtClean="0">
                <a:latin typeface="Bookman Old Style" pitchFamily="18" charset="0"/>
              </a:rPr>
              <a:t>Proteccion</a:t>
            </a:r>
            <a:endParaRPr lang="es-MX" sz="1600" b="1" u="heavy" cap="all" dirty="0" smtClean="0">
              <a:latin typeface="Bookman Old Style" pitchFamily="18" charset="0"/>
            </a:endParaRPr>
          </a:p>
          <a:p>
            <a:pPr algn="ctr"/>
            <a:endParaRPr lang="es-MX" sz="1600" b="1" u="heavy" dirty="0" smtClean="0">
              <a:latin typeface="Bookman Old Style" pitchFamily="18" charset="0"/>
            </a:endParaRPr>
          </a:p>
          <a:p>
            <a:pPr marL="342900" indent="-342900" algn="just">
              <a:buAutoNum type="arabicPeriod"/>
            </a:pPr>
            <a:r>
              <a:rPr lang="es-MX" sz="1600" b="1" i="1" dirty="0" smtClean="0">
                <a:latin typeface="Bookman Old Style" pitchFamily="18" charset="0"/>
              </a:rPr>
              <a:t>Instrumentar un control de ingreso-egreso de las personas trabajadoras agrícolas</a:t>
            </a:r>
            <a:r>
              <a:rPr lang="es-MX" sz="1600" b="1" dirty="0" smtClean="0">
                <a:latin typeface="Bookman Old Style" pitchFamily="18" charset="0"/>
              </a:rPr>
              <a:t> </a:t>
            </a:r>
            <a:r>
              <a:rPr lang="es-MX" sz="1600" dirty="0" smtClean="0">
                <a:latin typeface="Bookman Old Style" pitchFamily="18" charset="0"/>
              </a:rPr>
              <a:t>para ingresar y abandonar al centro de trabajo agrícola. </a:t>
            </a:r>
          </a:p>
          <a:p>
            <a:pPr marL="342900" indent="-342900" algn="just"/>
            <a:r>
              <a:rPr lang="es-MX" sz="1600" dirty="0" smtClean="0">
                <a:latin typeface="Bookman Old Style" pitchFamily="18" charset="0"/>
              </a:rPr>
              <a:t>2. </a:t>
            </a:r>
            <a:r>
              <a:rPr lang="es-MX" sz="1600" b="1" i="1" dirty="0" smtClean="0">
                <a:latin typeface="Bookman Old Style" pitchFamily="18" charset="0"/>
              </a:rPr>
              <a:t>Enviar al personal agrícola con síntomas de la enfermedad al centro de atención médica más próximo</a:t>
            </a:r>
            <a:r>
              <a:rPr lang="es-MX" sz="1600" dirty="0" smtClean="0">
                <a:latin typeface="Bookman Old Style" pitchFamily="18" charset="0"/>
              </a:rPr>
              <a:t>, en caso de que presente dificultad para respirar, dolor en el pecho, o forme parte de uno de los grupos de mayor riesgo de presentar complicaciones y muerte por COVID-19. En caso de tratarse de una persona trabajadora indígena monolingüe, asegurar el apoyo de un intérprete. </a:t>
            </a:r>
          </a:p>
          <a:p>
            <a:pPr marL="342900" indent="-342900" algn="just"/>
            <a:r>
              <a:rPr lang="es-MX" sz="1600" dirty="0" smtClean="0">
                <a:latin typeface="Bookman Old Style" pitchFamily="18" charset="0"/>
              </a:rPr>
              <a:t>3.  Llevar el </a:t>
            </a:r>
            <a:r>
              <a:rPr lang="es-MX" sz="1600" b="1" i="1" dirty="0" smtClean="0">
                <a:latin typeface="Bookman Old Style" pitchFamily="18" charset="0"/>
              </a:rPr>
              <a:t>registro del personal agrícola incapacitado </a:t>
            </a:r>
            <a:r>
              <a:rPr lang="es-MX" sz="1600" dirty="0" smtClean="0">
                <a:latin typeface="Bookman Old Style" pitchFamily="18" charset="0"/>
              </a:rPr>
              <a:t>y evaluar posibles casos de contagio</a:t>
            </a:r>
            <a:endParaRPr lang="es-MX" sz="1600" dirty="0">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571480"/>
            <a:ext cx="8858312" cy="2677656"/>
          </a:xfrm>
          <a:prstGeom prst="rect">
            <a:avLst/>
          </a:prstGeom>
          <a:noFill/>
        </p:spPr>
        <p:txBody>
          <a:bodyPr wrap="square" rtlCol="0">
            <a:spAutoFit/>
          </a:bodyPr>
          <a:lstStyle/>
          <a:p>
            <a:pPr algn="ctr"/>
            <a:r>
              <a:rPr lang="es-MX" sz="2400" b="1" dirty="0" smtClean="0">
                <a:latin typeface="Bookman Old Style" pitchFamily="18" charset="0"/>
              </a:rPr>
              <a:t>El IMSS ante la pandemia del COVID-19</a:t>
            </a:r>
          </a:p>
          <a:p>
            <a:pPr algn="ctr"/>
            <a:endParaRPr lang="es-MX" sz="2400" b="1" dirty="0" smtClean="0">
              <a:latin typeface="Bookman Old Style" pitchFamily="18" charset="0"/>
            </a:endParaRPr>
          </a:p>
          <a:p>
            <a:pPr marL="457200" indent="-457200" algn="just">
              <a:buAutoNum type="arabicParenR"/>
            </a:pPr>
            <a:r>
              <a:rPr lang="es-MX" sz="2400" dirty="0" smtClean="0">
                <a:latin typeface="Bookman Old Style" pitchFamily="18" charset="0"/>
              </a:rPr>
              <a:t>Convenio de pago en parcialidades de cuotas IMSS</a:t>
            </a:r>
          </a:p>
          <a:p>
            <a:pPr marL="457200" indent="-457200" algn="just"/>
            <a:endParaRPr lang="es-MX" sz="2400" dirty="0" smtClean="0">
              <a:latin typeface="Bookman Old Style" pitchFamily="18" charset="0"/>
            </a:endParaRPr>
          </a:p>
          <a:p>
            <a:pPr marL="457200" indent="-457200" algn="just"/>
            <a:r>
              <a:rPr lang="es-MX" sz="2400" dirty="0" smtClean="0">
                <a:latin typeface="Bookman Old Style" pitchFamily="18" charset="0"/>
              </a:rPr>
              <a:t>2)  Análisis del COVID-19 como enfermedad de trabajo.</a:t>
            </a:r>
          </a:p>
          <a:p>
            <a:pPr marL="457200" indent="-457200" algn="just"/>
            <a:endParaRPr lang="es-MX" sz="2400" dirty="0" smtClean="0">
              <a:latin typeface="Bookman Old Style" pitchFamily="18" charset="0"/>
            </a:endParaRPr>
          </a:p>
          <a:p>
            <a:pPr marL="457200" indent="-457200" algn="just"/>
            <a:r>
              <a:rPr lang="es-MX" sz="2400" dirty="0" smtClean="0">
                <a:latin typeface="Bookman Old Style" pitchFamily="18" charset="0"/>
              </a:rPr>
              <a:t>3) Otorgamiento de Incapacidades por COVID-19</a:t>
            </a:r>
          </a:p>
        </p:txBody>
      </p:sp>
      <p:pic>
        <p:nvPicPr>
          <p:cNvPr id="30722" name="Picture 2" descr="Firman IMSS y Sindicato acuerdo para implementar medidas de ..."/>
          <p:cNvPicPr>
            <a:picLocks noChangeAspect="1" noChangeArrowheads="1"/>
          </p:cNvPicPr>
          <p:nvPr/>
        </p:nvPicPr>
        <p:blipFill>
          <a:blip r:embed="rId2"/>
          <a:srcRect/>
          <a:stretch>
            <a:fillRect/>
          </a:stretch>
        </p:blipFill>
        <p:spPr bwMode="auto">
          <a:xfrm>
            <a:off x="2857488" y="3643314"/>
            <a:ext cx="3667125" cy="21621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9001156" cy="1200329"/>
          </a:xfrm>
          <a:prstGeom prst="rect">
            <a:avLst/>
          </a:prstGeom>
        </p:spPr>
        <p:txBody>
          <a:bodyPr wrap="square">
            <a:spAutoFit/>
          </a:bodyPr>
          <a:lstStyle/>
          <a:p>
            <a:pPr marL="457200" indent="-457200" algn="ctr"/>
            <a:r>
              <a:rPr lang="es-MX" sz="2400" b="1" cap="all" dirty="0" smtClean="0">
                <a:latin typeface="Bookman Old Style" pitchFamily="18" charset="0"/>
              </a:rPr>
              <a:t>Convenio de pago en parcialidades de cuotas</a:t>
            </a:r>
          </a:p>
          <a:p>
            <a:pPr marL="457200" indent="-457200" algn="ctr"/>
            <a:r>
              <a:rPr lang="es-MX" sz="2400" b="1" cap="all" dirty="0" smtClean="0">
                <a:latin typeface="Bookman Old Style" pitchFamily="18" charset="0"/>
              </a:rPr>
              <a:t> IMSS</a:t>
            </a:r>
          </a:p>
          <a:p>
            <a:pPr marL="457200" indent="-457200" algn="ctr"/>
            <a:endParaRPr lang="es-MX" sz="2400" b="1" dirty="0" smtClean="0">
              <a:latin typeface="Bookman Old Style" pitchFamily="18" charset="0"/>
            </a:endParaRPr>
          </a:p>
        </p:txBody>
      </p:sp>
      <p:sp>
        <p:nvSpPr>
          <p:cNvPr id="34840" name="Rectangle 24"/>
          <p:cNvSpPr>
            <a:spLocks noChangeArrowheads="1"/>
          </p:cNvSpPr>
          <p:nvPr/>
        </p:nvSpPr>
        <p:spPr bwMode="auto">
          <a:xfrm>
            <a:off x="0" y="928670"/>
            <a:ext cx="88583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En medio de la contingencia por Coronavirus (COVID-19) y como medida de apoyo a las empresas, el Consejo Técnico del Instituto Mexicano del Seguro Social (IMSS), integrado por dirigentes, trabajadores y gobierno, acordó que </a:t>
            </a:r>
            <a:r>
              <a:rPr kumimoji="0" lang="es-MX" sz="1400" b="1" i="1"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los patrones puedan diferir el pago de cuotas obreros patronales,</a:t>
            </a:r>
            <a:r>
              <a:rPr kumimoji="0" lang="es-MX" sz="1400" b="0"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 acuerdo que tiene las principales características:</a:t>
            </a:r>
            <a:endParaRPr kumimoji="0" lang="es-MX" sz="14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34850" name="Rectangle 34"/>
          <p:cNvSpPr>
            <a:spLocks noChangeArrowheads="1"/>
          </p:cNvSpPr>
          <p:nvPr/>
        </p:nvSpPr>
        <p:spPr bwMode="auto">
          <a:xfrm>
            <a:off x="0" y="2000240"/>
            <a:ext cx="89297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PRIMERO.-</a:t>
            </a:r>
            <a:r>
              <a:rPr kumimoji="0" lang="es-MX" sz="1400" b="0"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 Aquel patrón que quiera acudir a dicho beneficio tendrá que notificarlo previamente a través de un convenio, pues no podrá acceder a él sin antes haber pactado el acuerdo.</a:t>
            </a:r>
            <a:endParaRPr kumimoji="0" lang="es-MX" sz="14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34851" name="Rectangle 35"/>
          <p:cNvSpPr>
            <a:spLocks noChangeArrowheads="1"/>
          </p:cNvSpPr>
          <p:nvPr/>
        </p:nvSpPr>
        <p:spPr bwMode="auto">
          <a:xfrm>
            <a:off x="0" y="2549128"/>
            <a:ext cx="8929718"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SEGUNDO.-</a:t>
            </a:r>
            <a:r>
              <a:rPr kumimoji="0" lang="es-MX" sz="1400" b="0"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 </a:t>
            </a:r>
            <a:r>
              <a:rPr kumimoji="0" lang="es-MX" sz="1400" b="1" i="1"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Los patrones deberán cubrir un importe inicial del 20% de la cuota patronal </a:t>
            </a:r>
            <a:r>
              <a:rPr kumimoji="0" lang="es-MX" sz="1400" b="0" i="0" u="none" strike="noStrike" cap="none" normalizeH="0" baseline="0" dirty="0" smtClean="0">
                <a:ln>
                  <a:noFill/>
                </a:ln>
                <a:solidFill>
                  <a:srgbClr val="000000"/>
                </a:solidFill>
                <a:effectLst/>
                <a:latin typeface="Bookman Old Style" pitchFamily="18" charset="0"/>
                <a:ea typeface="Calibri" pitchFamily="34" charset="0"/>
                <a:cs typeface="Arial" pitchFamily="34" charset="0"/>
              </a:rPr>
              <a:t>y el 100% de la obrera, mientras que el resto podrá diferirse hasta un máximo de 48 meses.</a:t>
            </a:r>
          </a:p>
          <a:p>
            <a:pPr marL="0" marR="0" lvl="0" indent="0" algn="just" defTabSz="914400" rtl="0" eaLnBrk="1" fontAlgn="base" latinLnBrk="0" hangingPunct="1">
              <a:lnSpc>
                <a:spcPct val="100000"/>
              </a:lnSpc>
              <a:spcBef>
                <a:spcPct val="0"/>
              </a:spcBef>
              <a:spcAft>
                <a:spcPct val="0"/>
              </a:spcAft>
              <a:buClrTx/>
              <a:buSzTx/>
              <a:buFontTx/>
              <a:buNone/>
              <a:tabLst/>
            </a:pPr>
            <a:endParaRPr lang="es-MX" sz="1400" dirty="0" smtClean="0">
              <a:solidFill>
                <a:srgbClr val="000000"/>
              </a:solidFill>
              <a:latin typeface="Bookman Old Style"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MX" sz="1400" b="1" dirty="0" smtClean="0">
                <a:solidFill>
                  <a:srgbClr val="000000"/>
                </a:solidFill>
                <a:latin typeface="Bookman Old Style" pitchFamily="18" charset="0"/>
                <a:cs typeface="Arial" pitchFamily="34" charset="0"/>
              </a:rPr>
              <a:t>TERCERO.</a:t>
            </a:r>
            <a:r>
              <a:rPr lang="es-MX" sz="1400" dirty="0" smtClean="0">
                <a:solidFill>
                  <a:srgbClr val="000000"/>
                </a:solidFill>
                <a:latin typeface="Bookman Old Style" pitchFamily="18" charset="0"/>
                <a:cs typeface="Arial" pitchFamily="34" charset="0"/>
              </a:rPr>
              <a:t>- el monto a parcialidades no sufre ninguna modificación y al ser recibido fuera de los plazos legales, </a:t>
            </a:r>
            <a:r>
              <a:rPr lang="es-MX" sz="1400" b="1" i="1" dirty="0" smtClean="0">
                <a:solidFill>
                  <a:srgbClr val="000000"/>
                </a:solidFill>
                <a:latin typeface="Bookman Old Style" pitchFamily="18" charset="0"/>
                <a:cs typeface="Arial" pitchFamily="34" charset="0"/>
              </a:rPr>
              <a:t>genera actualización y recargos.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rgbClr val="000000"/>
              </a:solidFill>
              <a:effectLst/>
              <a:latin typeface="Bookman Old Style" pitchFamily="18" charset="0"/>
              <a:cs typeface="Arial" pitchFamily="34" charset="0"/>
            </a:endParaRPr>
          </a:p>
          <a:p>
            <a:pPr algn="just" fontAlgn="base">
              <a:spcBef>
                <a:spcPct val="0"/>
              </a:spcBef>
              <a:spcAft>
                <a:spcPct val="0"/>
              </a:spcAft>
            </a:pPr>
            <a:r>
              <a:rPr lang="es-MX" sz="1400" b="1" dirty="0" smtClean="0">
                <a:solidFill>
                  <a:srgbClr val="000000"/>
                </a:solidFill>
                <a:latin typeface="Bookman Old Style" pitchFamily="18" charset="0"/>
                <a:cs typeface="Arial" pitchFamily="34" charset="0"/>
              </a:rPr>
              <a:t>CUARTO</a:t>
            </a:r>
            <a:r>
              <a:rPr lang="es-MX" sz="1400" dirty="0" smtClean="0">
                <a:solidFill>
                  <a:srgbClr val="000000"/>
                </a:solidFill>
                <a:latin typeface="Bookman Old Style" pitchFamily="18" charset="0"/>
                <a:cs typeface="Arial" pitchFamily="34" charset="0"/>
              </a:rPr>
              <a:t>.- </a:t>
            </a:r>
            <a:r>
              <a:rPr lang="es-MX" sz="1400" b="1" i="1" cap="all" dirty="0" smtClean="0">
                <a:solidFill>
                  <a:srgbClr val="FF0000"/>
                </a:solidFill>
                <a:latin typeface="Bookman Old Style" pitchFamily="18" charset="0"/>
              </a:rPr>
              <a:t>El pago de las cuotas diferidas tendrá el beneficio de una tasa de interés más baja, que oscila entre 1.26 y 1.82%, según el plazo elegido</a:t>
            </a:r>
            <a:r>
              <a:rPr lang="es-MX" sz="1400" b="1" dirty="0" smtClean="0">
                <a:latin typeface="Bookman Old Style" pitchFamily="18" charset="0"/>
              </a:rPr>
              <a:t>,</a:t>
            </a:r>
            <a:r>
              <a:rPr lang="es-MX" sz="1400" dirty="0" smtClean="0">
                <a:latin typeface="Bookman Old Style" pitchFamily="18" charset="0"/>
              </a:rPr>
              <a:t> es decir 12, 24 o más de 24 meses. En tiempos normales, cuando un patrón deja de pagar las cuotas obrero-patronales, el interés es de 2.8% mensual.</a:t>
            </a:r>
          </a:p>
          <a:p>
            <a:pPr algn="just" fontAlgn="base">
              <a:spcBef>
                <a:spcPct val="0"/>
              </a:spcBef>
              <a:spcAft>
                <a:spcPct val="0"/>
              </a:spcAft>
            </a:pPr>
            <a:endParaRPr lang="es-MX" sz="1400" dirty="0" smtClean="0">
              <a:latin typeface="Bookman Old Style" pitchFamily="18" charset="0"/>
            </a:endParaRPr>
          </a:p>
          <a:p>
            <a:pPr algn="just" fontAlgn="base">
              <a:spcBef>
                <a:spcPct val="0"/>
              </a:spcBef>
              <a:spcAft>
                <a:spcPct val="0"/>
              </a:spcAft>
            </a:pPr>
            <a:r>
              <a:rPr lang="es-MX" sz="1400" b="1" dirty="0" smtClean="0">
                <a:latin typeface="Bookman Old Style" pitchFamily="18" charset="0"/>
              </a:rPr>
              <a:t>QUINTO.- El Instituto no pedirá ningún tipo de garantías a los patrones</a:t>
            </a:r>
            <a:r>
              <a:rPr lang="es-MX" sz="1400" dirty="0" smtClean="0">
                <a:latin typeface="Bookman Old Style" pitchFamily="18" charset="0"/>
              </a:rPr>
              <a:t>, para la aplicación de este beneficio.</a:t>
            </a:r>
          </a:p>
          <a:p>
            <a:pPr algn="just" fontAlgn="base">
              <a:spcBef>
                <a:spcPct val="0"/>
              </a:spcBef>
              <a:spcAft>
                <a:spcPct val="0"/>
              </a:spcAft>
            </a:pPr>
            <a:endParaRPr lang="es-MX" sz="1400" dirty="0" smtClean="0">
              <a:latin typeface="Bookman Old Style" pitchFamily="18" charset="0"/>
            </a:endParaRPr>
          </a:p>
          <a:p>
            <a:pPr algn="just" fontAlgn="base">
              <a:spcBef>
                <a:spcPct val="0"/>
              </a:spcBef>
              <a:spcAft>
                <a:spcPct val="0"/>
              </a:spcAft>
            </a:pPr>
            <a:r>
              <a:rPr lang="es-MX" sz="1400" b="1" dirty="0" smtClean="0">
                <a:latin typeface="Bookman Old Style" pitchFamily="18" charset="0"/>
              </a:rPr>
              <a:t>SEXTO.- </a:t>
            </a:r>
            <a:r>
              <a:rPr lang="es-MX" sz="1400" dirty="0" smtClean="0">
                <a:latin typeface="Bookman Old Style" pitchFamily="18" charset="0"/>
              </a:rPr>
              <a:t>De cubrirse oportunamente los compromisos convenidos, las multas podrán ser disminuidas de acuerdo a lo previsto en el Acuerdo del H. Consejo Técnico 187/2003, publicado en el Diario Oficial de la Federación el 15 de julio de 2003.</a:t>
            </a:r>
          </a:p>
          <a:p>
            <a:pPr algn="just" fontAlgn="base">
              <a:spcBef>
                <a:spcPct val="0"/>
              </a:spcBef>
              <a:spcAft>
                <a:spcPct val="0"/>
              </a:spcAft>
            </a:pPr>
            <a:endParaRPr lang="es-MX"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53" name="Rectangle 37"/>
          <p:cNvSpPr>
            <a:spLocks noChangeArrowheads="1"/>
          </p:cNvSpPr>
          <p:nvPr/>
        </p:nvSpPr>
        <p:spPr bwMode="auto">
          <a:xfrm>
            <a:off x="6929454" y="4786322"/>
            <a:ext cx="45719"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357166"/>
            <a:ext cx="8858312" cy="830997"/>
          </a:xfrm>
          <a:prstGeom prst="rect">
            <a:avLst/>
          </a:prstGeom>
          <a:noFill/>
        </p:spPr>
        <p:txBody>
          <a:bodyPr wrap="square" rtlCol="0">
            <a:spAutoFit/>
          </a:bodyPr>
          <a:lstStyle/>
          <a:p>
            <a:pPr algn="ctr"/>
            <a:r>
              <a:rPr lang="es-MX" sz="2400" b="1" dirty="0" smtClean="0">
                <a:latin typeface="Bookman Old Style" pitchFamily="18" charset="0"/>
              </a:rPr>
              <a:t>ANALISIS DEL COVID-19 COMO ENFERMEDAD DE TRABAJO</a:t>
            </a:r>
            <a:endParaRPr lang="es-MX" sz="2400" b="1" dirty="0">
              <a:latin typeface="Bookman Old Style" pitchFamily="18" charset="0"/>
            </a:endParaRPr>
          </a:p>
        </p:txBody>
      </p:sp>
      <p:sp>
        <p:nvSpPr>
          <p:cNvPr id="3" name="2 Rectángulo"/>
          <p:cNvSpPr/>
          <p:nvPr/>
        </p:nvSpPr>
        <p:spPr>
          <a:xfrm>
            <a:off x="285720" y="1214422"/>
            <a:ext cx="8643998" cy="2308324"/>
          </a:xfrm>
          <a:prstGeom prst="rect">
            <a:avLst/>
          </a:prstGeom>
        </p:spPr>
        <p:txBody>
          <a:bodyPr wrap="square">
            <a:spAutoFit/>
          </a:bodyPr>
          <a:lstStyle/>
          <a:p>
            <a:pPr algn="just"/>
            <a:r>
              <a:rPr lang="es-MX" dirty="0" smtClean="0">
                <a:latin typeface="Bookman Old Style" pitchFamily="18" charset="0"/>
              </a:rPr>
              <a:t>En una circular fechada el 3 de abril de 2020, el Instituto Mexicano del Seguro Social (IMSS) a través de la Dirección de Prestaciones Económicas y Sociales, señala que </a:t>
            </a:r>
            <a:r>
              <a:rPr lang="es-MX" b="1" i="1" dirty="0" smtClean="0">
                <a:latin typeface="Bookman Old Style" pitchFamily="18" charset="0"/>
              </a:rPr>
              <a:t>el Covid-19 podría clasificarse como enfermedad de trabajo cuando el empleado estuvo expuesto por sus funciones a contraer el virus</a:t>
            </a:r>
            <a:r>
              <a:rPr lang="es-MX" dirty="0" smtClean="0">
                <a:latin typeface="Bookman Old Style" pitchFamily="18" charset="0"/>
              </a:rPr>
              <a:t>. Esto aplicará principalmente para el personal de salud y </a:t>
            </a:r>
            <a:r>
              <a:rPr lang="es-MX" b="1" i="1" u="sng" dirty="0" smtClean="0">
                <a:latin typeface="Bookman Old Style" pitchFamily="18" charset="0"/>
              </a:rPr>
              <a:t>otros que laboran en actividades declaradas como esenciales durante la emergencia (actividades agrícolas)</a:t>
            </a:r>
            <a:r>
              <a:rPr lang="es-MX" i="1" dirty="0" smtClean="0">
                <a:latin typeface="Bookman Old Style" pitchFamily="18" charset="0"/>
              </a:rPr>
              <a:t>, </a:t>
            </a:r>
            <a:r>
              <a:rPr lang="es-MX" dirty="0" smtClean="0">
                <a:latin typeface="Bookman Old Style" pitchFamily="18" charset="0"/>
              </a:rPr>
              <a:t>es decir, que están laboralmente expuestos</a:t>
            </a:r>
            <a:endParaRPr lang="es-MX" dirty="0">
              <a:latin typeface="Bookman Old Style" pitchFamily="18" charset="0"/>
            </a:endParaRPr>
          </a:p>
        </p:txBody>
      </p:sp>
      <p:sp>
        <p:nvSpPr>
          <p:cNvPr id="6" name="5 Rectángulo"/>
          <p:cNvSpPr/>
          <p:nvPr/>
        </p:nvSpPr>
        <p:spPr>
          <a:xfrm>
            <a:off x="357158" y="3714752"/>
            <a:ext cx="8501122" cy="2031325"/>
          </a:xfrm>
          <a:prstGeom prst="rect">
            <a:avLst/>
          </a:prstGeom>
        </p:spPr>
        <p:txBody>
          <a:bodyPr wrap="square">
            <a:spAutoFit/>
          </a:bodyPr>
          <a:lstStyle/>
          <a:p>
            <a:pPr lvl="0" algn="just" fontAlgn="base">
              <a:spcBef>
                <a:spcPct val="0"/>
              </a:spcBef>
              <a:spcAft>
                <a:spcPct val="0"/>
              </a:spcAft>
            </a:pPr>
            <a:r>
              <a:rPr lang="es-MX" dirty="0" smtClean="0">
                <a:latin typeface="Bookman Old Style" pitchFamily="18" charset="0"/>
                <a:ea typeface="Times New Roman" pitchFamily="18" charset="0"/>
                <a:cs typeface="Arial" pitchFamily="34" charset="0"/>
              </a:rPr>
              <a:t>Para </a:t>
            </a:r>
            <a:r>
              <a:rPr lang="es-MX" b="1" i="1" dirty="0" smtClean="0">
                <a:latin typeface="Bookman Old Style" pitchFamily="18" charset="0"/>
                <a:ea typeface="Times New Roman" pitchFamily="18" charset="0"/>
                <a:cs typeface="Arial" pitchFamily="34" charset="0"/>
              </a:rPr>
              <a:t>determinar de qué manera el COVID-19 fue adquirido por el trabajador</a:t>
            </a:r>
            <a:r>
              <a:rPr lang="es-MX" dirty="0" smtClean="0">
                <a:latin typeface="Bookman Old Style" pitchFamily="18" charset="0"/>
                <a:ea typeface="Times New Roman" pitchFamily="18" charset="0"/>
                <a:cs typeface="Arial" pitchFamily="34" charset="0"/>
              </a:rPr>
              <a:t>, los médicos de los servicios de salud en el trabajo deberán aplicar lo previsto en el documento denominado </a:t>
            </a:r>
            <a:r>
              <a:rPr lang="es-MX" i="1" dirty="0" smtClean="0">
                <a:latin typeface="Bookman Old Style" pitchFamily="18" charset="0"/>
                <a:ea typeface="Times New Roman" pitchFamily="18" charset="0"/>
                <a:cs typeface="Arial" pitchFamily="34" charset="0"/>
              </a:rPr>
              <a:t>“Criterios de Clasificación para casos coronavirus SARS-CoV-2 (Covid-19) como enfermedad de trabajo”,</a:t>
            </a:r>
            <a:r>
              <a:rPr lang="es-MX" dirty="0" smtClean="0">
                <a:latin typeface="Bookman Old Style" pitchFamily="18" charset="0"/>
                <a:ea typeface="Times New Roman" pitchFamily="18" charset="0"/>
                <a:cs typeface="Arial" pitchFamily="34" charset="0"/>
              </a:rPr>
              <a:t> con la intención de </a:t>
            </a:r>
            <a:r>
              <a:rPr lang="es-MX" b="1" i="1" dirty="0" smtClean="0">
                <a:latin typeface="Bookman Old Style" pitchFamily="18" charset="0"/>
                <a:ea typeface="Times New Roman" pitchFamily="18" charset="0"/>
                <a:cs typeface="Arial" pitchFamily="34" charset="0"/>
              </a:rPr>
              <a:t>establecer de manera adecuada la relación causa-efecto, trabajo-daño, </a:t>
            </a:r>
            <a:r>
              <a:rPr lang="es-MX" dirty="0" smtClean="0">
                <a:latin typeface="Bookman Old Style" pitchFamily="18" charset="0"/>
                <a:ea typeface="Times New Roman" pitchFamily="18" charset="0"/>
                <a:cs typeface="Arial" pitchFamily="34" charset="0"/>
              </a:rPr>
              <a:t>para los trabajadores diagnosticados con infección por coronavirus.</a:t>
            </a:r>
            <a:endParaRPr lang="es-MX" sz="4000" dirty="0" smtClean="0">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42852"/>
            <a:ext cx="9001156" cy="2308324"/>
          </a:xfrm>
          <a:prstGeom prst="rect">
            <a:avLst/>
          </a:prstGeom>
        </p:spPr>
        <p:txBody>
          <a:bodyPr wrap="square">
            <a:spAutoFit/>
          </a:bodyPr>
          <a:lstStyle/>
          <a:p>
            <a:pPr lvl="0" algn="just" fontAlgn="base">
              <a:spcBef>
                <a:spcPct val="0"/>
              </a:spcBef>
              <a:spcAft>
                <a:spcPct val="0"/>
              </a:spcAft>
            </a:pPr>
            <a:r>
              <a:rPr lang="es-MX" dirty="0" smtClean="0">
                <a:solidFill>
                  <a:srgbClr val="222222"/>
                </a:solidFill>
                <a:latin typeface="Bookman Old Style" pitchFamily="18" charset="0"/>
                <a:ea typeface="Times New Roman" pitchFamily="18" charset="0"/>
                <a:cs typeface="Arial" pitchFamily="34" charset="0"/>
              </a:rPr>
              <a:t>Para clasificar al COVID-19 como una enfermedad de trabajo, el IMSS lo encuadra en las enfermedades de trabajo contempladas en el articulo 513 numeral 136 de la Ley Federal del Trabajo, sin embargo, </a:t>
            </a:r>
            <a:r>
              <a:rPr lang="es-MX" b="1" i="1" dirty="0" smtClean="0">
                <a:solidFill>
                  <a:srgbClr val="222222"/>
                </a:solidFill>
                <a:latin typeface="Bookman Old Style" pitchFamily="18" charset="0"/>
                <a:ea typeface="Times New Roman" pitchFamily="18" charset="0"/>
                <a:cs typeface="Arial" pitchFamily="34" charset="0"/>
              </a:rPr>
              <a:t>este articulo solo aplica para personal que labora en las áreas de la Salud </a:t>
            </a:r>
            <a:r>
              <a:rPr lang="es-MX" b="1" i="1" u="sng" cap="all" dirty="0" smtClean="0">
                <a:solidFill>
                  <a:srgbClr val="222222"/>
                </a:solidFill>
                <a:latin typeface="Bookman Old Style" pitchFamily="18" charset="0"/>
                <a:ea typeface="Times New Roman" pitchFamily="18" charset="0"/>
                <a:cs typeface="Arial" pitchFamily="34" charset="0"/>
              </a:rPr>
              <a:t>y de ninguna manera incluye a los trabajadores del sector agrícola</a:t>
            </a:r>
            <a:r>
              <a:rPr lang="es-MX" cap="all" dirty="0" smtClean="0">
                <a:solidFill>
                  <a:srgbClr val="222222"/>
                </a:solidFill>
                <a:latin typeface="Bookman Old Style" pitchFamily="18" charset="0"/>
                <a:ea typeface="Times New Roman" pitchFamily="18" charset="0"/>
                <a:cs typeface="Arial" pitchFamily="34" charset="0"/>
              </a:rPr>
              <a:t>,</a:t>
            </a:r>
            <a:r>
              <a:rPr lang="es-MX" dirty="0" smtClean="0">
                <a:solidFill>
                  <a:srgbClr val="222222"/>
                </a:solidFill>
                <a:latin typeface="Bookman Old Style" pitchFamily="18" charset="0"/>
                <a:ea typeface="Times New Roman" pitchFamily="18" charset="0"/>
                <a:cs typeface="Arial" pitchFamily="34" charset="0"/>
              </a:rPr>
              <a:t> por lo que cualquier contagio de COVID-19 entre el personal del campo que el IMSS pretenda calificarlo como enfermedad de trabajo sería ilegal, y por lo tanto, impugnable mediante los recursos legales correspondientes.</a:t>
            </a:r>
            <a:endParaRPr lang="es-MX" sz="4000" dirty="0" smtClean="0">
              <a:latin typeface="Bookman Old Style" pitchFamily="18" charset="0"/>
              <a:cs typeface="Arial" pitchFamily="34" charset="0"/>
            </a:endParaRPr>
          </a:p>
        </p:txBody>
      </p:sp>
      <p:sp>
        <p:nvSpPr>
          <p:cNvPr id="5" name="4 Rectángulo"/>
          <p:cNvSpPr/>
          <p:nvPr/>
        </p:nvSpPr>
        <p:spPr>
          <a:xfrm>
            <a:off x="0" y="2714620"/>
            <a:ext cx="9001156" cy="3139321"/>
          </a:xfrm>
          <a:prstGeom prst="rect">
            <a:avLst/>
          </a:prstGeom>
        </p:spPr>
        <p:txBody>
          <a:bodyPr wrap="square">
            <a:spAutoFit/>
          </a:bodyPr>
          <a:lstStyle/>
          <a:p>
            <a:pPr lvl="0" algn="just" fontAlgn="base">
              <a:spcBef>
                <a:spcPct val="0"/>
              </a:spcBef>
              <a:spcAft>
                <a:spcPct val="0"/>
              </a:spcAft>
            </a:pPr>
            <a:r>
              <a:rPr lang="es-MX" dirty="0" smtClean="0">
                <a:solidFill>
                  <a:srgbClr val="222222"/>
                </a:solidFill>
                <a:latin typeface="Bookman Old Style" pitchFamily="18" charset="0"/>
                <a:ea typeface="Times New Roman" pitchFamily="18" charset="0"/>
                <a:cs typeface="Arial" pitchFamily="34" charset="0"/>
              </a:rPr>
              <a:t>Otro punto importante a considerar del comunicado, es que el IMSS para caracterizar la enfermedad menciona que se debe tomar en cuenta el nivel de exposición de los trabajadores al Covid-19, a lo cual establece cuatro niveles de riesgo de acuerdo a la actividad laboral que se realice, siendo los dos primeros niveles correspondientes a los trabajadores del sector salud, y los otros dos restantes a los trabajadores de actividades consideradas esenciales, </a:t>
            </a:r>
            <a:r>
              <a:rPr lang="es-MX" b="1" i="1" u="sng" dirty="0" smtClean="0">
                <a:solidFill>
                  <a:srgbClr val="222222"/>
                </a:solidFill>
                <a:latin typeface="Bookman Old Style" pitchFamily="18" charset="0"/>
                <a:ea typeface="Times New Roman" pitchFamily="18" charset="0"/>
                <a:cs typeface="Arial" pitchFamily="34" charset="0"/>
              </a:rPr>
              <a:t>encuadrando a la agricultura según mi opinión, en el tercer nivel, esto es, de RIESGO MEDIO</a:t>
            </a:r>
            <a:r>
              <a:rPr lang="es-MX" dirty="0" smtClean="0">
                <a:solidFill>
                  <a:srgbClr val="222222"/>
                </a:solidFill>
                <a:latin typeface="Bookman Old Style" pitchFamily="18" charset="0"/>
                <a:ea typeface="Times New Roman" pitchFamily="18" charset="0"/>
                <a:cs typeface="Arial" pitchFamily="34" charset="0"/>
              </a:rPr>
              <a:t>, y al estar en este nivel de exposición, considero que </a:t>
            </a:r>
            <a:r>
              <a:rPr lang="es-MX" b="1" i="1" dirty="0" smtClean="0">
                <a:solidFill>
                  <a:srgbClr val="222222"/>
                </a:solidFill>
                <a:latin typeface="Bookman Old Style" pitchFamily="18" charset="0"/>
                <a:ea typeface="Times New Roman" pitchFamily="18" charset="0"/>
                <a:cs typeface="Arial" pitchFamily="34" charset="0"/>
              </a:rPr>
              <a:t>sería muy complicado para el Instituto establecer de manera adecuada la relación causa-efecto, trabajo-daño</a:t>
            </a:r>
            <a:r>
              <a:rPr lang="es-MX" dirty="0" smtClean="0">
                <a:solidFill>
                  <a:srgbClr val="222222"/>
                </a:solidFill>
                <a:latin typeface="Bookman Old Style" pitchFamily="18" charset="0"/>
                <a:ea typeface="Times New Roman" pitchFamily="18" charset="0"/>
                <a:cs typeface="Arial" pitchFamily="34" charset="0"/>
              </a:rPr>
              <a:t>, para los trabajadores del campo diagnosticados con infección por coronavirus.</a:t>
            </a:r>
            <a:endParaRPr lang="es-MX" sz="4000" dirty="0" smtClean="0">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00115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effectLst/>
                <a:latin typeface="Bookman Old Style" pitchFamily="18" charset="0"/>
                <a:ea typeface="Times New Roman" pitchFamily="18" charset="0"/>
                <a:cs typeface="Arial" pitchFamily="34" charset="0"/>
              </a:rPr>
              <a:t>En estricto sentido legal, </a:t>
            </a:r>
            <a:r>
              <a:rPr kumimoji="0" lang="es-MX" b="1" i="1" u="none" strike="noStrike" cap="none" normalizeH="0" baseline="0" dirty="0" smtClean="0">
                <a:ln>
                  <a:noFill/>
                </a:ln>
                <a:effectLst/>
                <a:latin typeface="Bookman Old Style" pitchFamily="18" charset="0"/>
                <a:ea typeface="Times New Roman" pitchFamily="18" charset="0"/>
                <a:cs typeface="Arial" pitchFamily="34" charset="0"/>
              </a:rPr>
              <a:t>sería sumamente complicado para el IMSS establecer de manera adecuada la relación causa-efecto, trabajo-daño</a:t>
            </a:r>
            <a:r>
              <a:rPr kumimoji="0" lang="es-MX" b="0" i="0" u="none" strike="noStrike" cap="none" normalizeH="0" baseline="0" dirty="0" smtClean="0">
                <a:ln>
                  <a:noFill/>
                </a:ln>
                <a:effectLst/>
                <a:latin typeface="Bookman Old Style" pitchFamily="18" charset="0"/>
                <a:ea typeface="Times New Roman" pitchFamily="18" charset="0"/>
                <a:cs typeface="Arial" pitchFamily="34" charset="0"/>
              </a:rPr>
              <a:t>, para determinar que los trabajadores diagnosticados de infección por coronavirus lo contrajeron con motivo de su trabajo, por lo cual se pudieran observar dos panoramas en este tema: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b="0" i="0" u="none" strike="noStrike" cap="none" normalizeH="0" baseline="0" dirty="0" smtClean="0">
              <a:ln>
                <a:noFill/>
              </a:ln>
              <a:effectLst/>
              <a:latin typeface="Bookman Old Style" pitchFamily="18" charset="0"/>
              <a:ea typeface="Times New Roman" pitchFamily="18" charset="0"/>
              <a:cs typeface="Arial" pitchFamily="34" charset="0"/>
            </a:endParaRPr>
          </a:p>
          <a:p>
            <a:pPr lvl="1" algn="just" eaLnBrk="0" fontAlgn="base" hangingPunct="0">
              <a:spcBef>
                <a:spcPct val="0"/>
              </a:spcBef>
              <a:spcAft>
                <a:spcPct val="0"/>
              </a:spcAft>
              <a:buFontTx/>
              <a:buChar char="•"/>
            </a:pPr>
            <a:r>
              <a:rPr kumimoji="0" lang="es-MX" sz="1600" b="0" i="0" u="none" strike="noStrike" cap="none" normalizeH="0" baseline="0" dirty="0" smtClean="0">
                <a:ln>
                  <a:noFill/>
                </a:ln>
                <a:effectLst/>
                <a:latin typeface="Bookman Old Style" pitchFamily="18" charset="0"/>
                <a:ea typeface="Times New Roman" pitchFamily="18" charset="0"/>
                <a:cs typeface="Arial" pitchFamily="34" charset="0"/>
              </a:rPr>
              <a:t>El IMSS determinará como enfermedad de trabajo </a:t>
            </a:r>
            <a:r>
              <a:rPr kumimoji="0" lang="es-MX" sz="1600" b="1" i="1" u="none" strike="noStrike" cap="none" normalizeH="0" baseline="0" dirty="0" smtClean="0">
                <a:ln>
                  <a:noFill/>
                </a:ln>
                <a:effectLst/>
                <a:latin typeface="Bookman Old Style" pitchFamily="18" charset="0"/>
                <a:ea typeface="Times New Roman" pitchFamily="18" charset="0"/>
                <a:cs typeface="Arial" pitchFamily="34" charset="0"/>
              </a:rPr>
              <a:t>solo los casos de COVID-19 que se den entre las labores consideradas de alto riego</a:t>
            </a:r>
            <a:r>
              <a:rPr kumimoji="0" lang="es-MX" sz="1600" b="0" i="0" u="none" strike="noStrike" cap="none" normalizeH="0" baseline="0" dirty="0" smtClean="0">
                <a:ln>
                  <a:noFill/>
                </a:ln>
                <a:effectLst/>
                <a:latin typeface="Bookman Old Style" pitchFamily="18" charset="0"/>
                <a:ea typeface="Times New Roman" pitchFamily="18" charset="0"/>
                <a:cs typeface="Arial" pitchFamily="34" charset="0"/>
              </a:rPr>
              <a:t>, correspondientes a los trabajos del sector salud.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1600" b="0" i="0" u="none" strike="noStrike" cap="none" normalizeH="0" baseline="0" dirty="0" smtClean="0">
              <a:ln>
                <a:noFill/>
              </a:ln>
              <a:effectLst/>
              <a:latin typeface="Bookman Old Style" pitchFamily="18" charset="0"/>
              <a:ea typeface="Times New Roman" pitchFamily="18" charset="0"/>
              <a:cs typeface="Arial" pitchFamily="34" charset="0"/>
            </a:endParaRPr>
          </a:p>
          <a:p>
            <a:pPr lvl="1" algn="just" eaLnBrk="0" fontAlgn="base" hangingPunct="0">
              <a:spcBef>
                <a:spcPct val="0"/>
              </a:spcBef>
              <a:spcAft>
                <a:spcPct val="0"/>
              </a:spcAft>
              <a:buFontTx/>
              <a:buChar char="•"/>
            </a:pPr>
            <a:r>
              <a:rPr kumimoji="0" lang="es-MX" sz="1600" b="0" i="0" u="none" strike="noStrike" cap="none" normalizeH="0" baseline="0" dirty="0" smtClean="0">
                <a:ln>
                  <a:noFill/>
                </a:ln>
                <a:effectLst/>
                <a:latin typeface="Bookman Old Style" pitchFamily="18" charset="0"/>
                <a:ea typeface="Times New Roman" pitchFamily="18" charset="0"/>
                <a:cs typeface="Arial" pitchFamily="34" charset="0"/>
              </a:rPr>
              <a:t>El IMSS </a:t>
            </a:r>
            <a:r>
              <a:rPr kumimoji="0" lang="es-MX" sz="1600" b="1" i="1" u="none" strike="noStrike" cap="none" normalizeH="0" baseline="0" dirty="0" smtClean="0">
                <a:ln>
                  <a:noFill/>
                </a:ln>
                <a:effectLst/>
                <a:latin typeface="Bookman Old Style" pitchFamily="18" charset="0"/>
                <a:ea typeface="Times New Roman" pitchFamily="18" charset="0"/>
                <a:cs typeface="Arial" pitchFamily="34" charset="0"/>
              </a:rPr>
              <a:t>determinará como enfermedad de trabajo todos los casos que den positivo de COVID-19 en las actividades consideradas esenciales</a:t>
            </a:r>
            <a:r>
              <a:rPr kumimoji="0" lang="es-MX" sz="1600" b="0" i="0" u="none" strike="noStrike" cap="none" normalizeH="0" baseline="0" dirty="0" smtClean="0">
                <a:ln>
                  <a:noFill/>
                </a:ln>
                <a:effectLst/>
                <a:latin typeface="Bookman Old Style" pitchFamily="18" charset="0"/>
                <a:ea typeface="Times New Roman" pitchFamily="18" charset="0"/>
                <a:cs typeface="Arial" pitchFamily="34" charset="0"/>
              </a:rPr>
              <a:t>, (incluida desde luego la actividad agrícola). Si este criterio es aplicado por el Instituto, sin duda traería consecuencias económicas graves para los patrones del campo, al incrementarse la prima de riesgo de trabajo de sus empresas, sin embargo como lo comente anteriormente, la fundamentación legal que utilizaría el Instituto para declarar como enfermedad de trabajo al COVID-19 es muy debatible ante los tribunales federales correspondientes.</a:t>
            </a:r>
            <a:endParaRPr kumimoji="0" lang="es-MX" sz="1600" b="0" i="0" u="none" strike="noStrike" cap="none" normalizeH="0" baseline="0" dirty="0" smtClean="0">
              <a:ln>
                <a:noFill/>
              </a:ln>
              <a:effectLst/>
              <a:latin typeface="Bookman Old Style" pitchFamily="18" charset="0"/>
              <a:cs typeface="Arial" pitchFamily="34" charset="0"/>
            </a:endParaRPr>
          </a:p>
        </p:txBody>
      </p:sp>
      <p:pic>
        <p:nvPicPr>
          <p:cNvPr id="37891" name="Picture 3" descr="Enfermedades relacionadas con el trabajo"/>
          <p:cNvPicPr>
            <a:picLocks noChangeAspect="1" noChangeArrowheads="1"/>
          </p:cNvPicPr>
          <p:nvPr/>
        </p:nvPicPr>
        <p:blipFill>
          <a:blip r:embed="rId2"/>
          <a:srcRect/>
          <a:stretch>
            <a:fillRect/>
          </a:stretch>
        </p:blipFill>
        <p:spPr bwMode="auto">
          <a:xfrm>
            <a:off x="3286116" y="4714884"/>
            <a:ext cx="2928958" cy="17145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214290"/>
            <a:ext cx="8715436" cy="2369880"/>
          </a:xfrm>
          <a:prstGeom prst="rect">
            <a:avLst/>
          </a:prstGeom>
        </p:spPr>
        <p:txBody>
          <a:bodyPr wrap="square">
            <a:spAutoFit/>
          </a:bodyPr>
          <a:lstStyle/>
          <a:p>
            <a:pPr algn="ctr"/>
            <a:r>
              <a:rPr lang="es-MX" b="1" dirty="0" smtClean="0">
                <a:latin typeface="Bookman Old Style" pitchFamily="18" charset="0"/>
              </a:rPr>
              <a:t>OTORGAMIENTO DE INCAPACIDADES POR COVID-19 VIA DIGITAL</a:t>
            </a:r>
          </a:p>
          <a:p>
            <a:pPr algn="just"/>
            <a:endParaRPr lang="es-MX" dirty="0" smtClean="0">
              <a:latin typeface="Bookman Old Style" pitchFamily="18" charset="0"/>
            </a:endParaRPr>
          </a:p>
          <a:p>
            <a:pPr algn="just"/>
            <a:r>
              <a:rPr lang="es-MX" sz="1600" dirty="0" smtClean="0">
                <a:latin typeface="Bookman Old Style" pitchFamily="18" charset="0"/>
              </a:rPr>
              <a:t>Con el objetivo de dar continuidad a las medidas de sana distancia para el cuidado de la población durante la fase de emergencia sanitaria, el Instituto Mexicano del Seguro Social </a:t>
            </a:r>
            <a:r>
              <a:rPr lang="es-MX" sz="1600" b="1" i="1" dirty="0" smtClean="0">
                <a:latin typeface="Bookman Old Style" pitchFamily="18" charset="0"/>
              </a:rPr>
              <a:t>(IMSS) implementó el Cuestionario y Permiso COVID-19 en la aplicación IMSS Digital y en su </a:t>
            </a:r>
            <a:r>
              <a:rPr lang="es-MX" sz="1600" b="1" i="1" dirty="0" smtClean="0">
                <a:latin typeface="Bookman Old Style" pitchFamily="18" charset="0"/>
                <a:hlinkClick r:id="rId2"/>
              </a:rPr>
              <a:t>sitio web institucional</a:t>
            </a:r>
            <a:r>
              <a:rPr lang="es-MX" sz="1600" dirty="0" smtClean="0">
                <a:latin typeface="Bookman Old Style" pitchFamily="18" charset="0"/>
              </a:rPr>
              <a:t>, </a:t>
            </a:r>
            <a:r>
              <a:rPr lang="es-MX" sz="1600" b="1" i="1" dirty="0" smtClean="0">
                <a:latin typeface="Bookman Old Style" pitchFamily="18" charset="0"/>
              </a:rPr>
              <a:t>a fin de facilitar el trámite de incapacidad a los asegurados que lo requieran.</a:t>
            </a:r>
            <a:r>
              <a:rPr lang="es-MX" sz="1600" dirty="0" smtClean="0"/>
              <a:t> </a:t>
            </a:r>
            <a:r>
              <a:rPr lang="es-MX" sz="1600" dirty="0" smtClean="0">
                <a:latin typeface="Bookman Old Style" pitchFamily="18" charset="0"/>
              </a:rPr>
              <a:t>El cuestionario contiene una serie de preguntas para derechohabientes y no derechohabientes, de forma que puedan conocer su condición de salud respecto a COVID-19</a:t>
            </a:r>
            <a:r>
              <a:rPr lang="es-MX" sz="1600" dirty="0" smtClean="0"/>
              <a:t>.</a:t>
            </a:r>
            <a:endParaRPr lang="es-MX" sz="1600" dirty="0">
              <a:latin typeface="Bookman Old Style" pitchFamily="18" charset="0"/>
            </a:endParaRPr>
          </a:p>
        </p:txBody>
      </p:sp>
      <p:sp>
        <p:nvSpPr>
          <p:cNvPr id="4" name="3 Rectángulo"/>
          <p:cNvSpPr/>
          <p:nvPr/>
        </p:nvSpPr>
        <p:spPr>
          <a:xfrm>
            <a:off x="214282" y="2571744"/>
            <a:ext cx="8572560" cy="2062103"/>
          </a:xfrm>
          <a:prstGeom prst="rect">
            <a:avLst/>
          </a:prstGeom>
        </p:spPr>
        <p:txBody>
          <a:bodyPr wrap="square">
            <a:spAutoFit/>
          </a:bodyPr>
          <a:lstStyle/>
          <a:p>
            <a:pPr algn="just"/>
            <a:r>
              <a:rPr lang="es-MX" sz="1600" dirty="0" smtClean="0">
                <a:latin typeface="Bookman Old Style" pitchFamily="18" charset="0"/>
              </a:rPr>
              <a:t>Con base en las respuestas que proporcione el usuario, puede ser canalizado a tres escenarios posibles: si es asintomático, debe permanecer en casa y atender las recomendaciones preventivas; si hay síntomas y signos de alarma, debe llamar al 911 o acudir a urgencias de la unidad médica más cercana, y si tiene síntomas, pero no presenta signos de alarma, explicó, debe quedarse en casa y seguir las recomendaciones. Si el usuario es derechohabiente del IMSS, el flujo de la información lo guiará de manera automática para identificar si es viable otorgar el Permiso COVID-19.</a:t>
            </a:r>
            <a:endParaRPr lang="es-MX" sz="1600" dirty="0">
              <a:latin typeface="Bookman Old Style" pitchFamily="18" charset="0"/>
            </a:endParaRPr>
          </a:p>
        </p:txBody>
      </p:sp>
      <p:sp>
        <p:nvSpPr>
          <p:cNvPr id="5" name="4 Rectángulo"/>
          <p:cNvSpPr/>
          <p:nvPr/>
        </p:nvSpPr>
        <p:spPr>
          <a:xfrm>
            <a:off x="285720" y="4714884"/>
            <a:ext cx="8572560" cy="1354217"/>
          </a:xfrm>
          <a:prstGeom prst="rect">
            <a:avLst/>
          </a:prstGeom>
        </p:spPr>
        <p:txBody>
          <a:bodyPr wrap="square">
            <a:spAutoFit/>
          </a:bodyPr>
          <a:lstStyle/>
          <a:p>
            <a:pPr algn="just"/>
            <a:r>
              <a:rPr lang="es-MX" sz="1600" dirty="0" smtClean="0">
                <a:latin typeface="Bookman Old Style" pitchFamily="18" charset="0"/>
              </a:rPr>
              <a:t>El Permiso COVID-19 es </a:t>
            </a:r>
            <a:r>
              <a:rPr lang="es-MX" sz="1600" b="1" i="1" dirty="0" smtClean="0">
                <a:latin typeface="Bookman Old Style" pitchFamily="18" charset="0"/>
              </a:rPr>
              <a:t>homologable a la Incapacidad Temporal para el Trabajo, en el ramo de Enfermedad General</a:t>
            </a:r>
            <a:r>
              <a:rPr lang="es-MX" sz="1600" dirty="0" smtClean="0">
                <a:latin typeface="Bookman Old Style" pitchFamily="18" charset="0"/>
              </a:rPr>
              <a:t>, </a:t>
            </a:r>
            <a:r>
              <a:rPr lang="es-MX" sz="1600" b="1" i="1" dirty="0" smtClean="0">
                <a:latin typeface="Bookman Old Style" pitchFamily="18" charset="0"/>
              </a:rPr>
              <a:t>ampara la ausencia del trabajador en su centro laboral hasta por 14 días,</a:t>
            </a:r>
            <a:r>
              <a:rPr lang="es-MX" sz="1600" dirty="0" smtClean="0">
                <a:latin typeface="Bookman Old Style" pitchFamily="18" charset="0"/>
              </a:rPr>
              <a:t> determina el descuento de las cuotas obrero patronales, permite el pago del subsidio por parte del IMSS, es un trámite que se puede realizar solo una ve</a:t>
            </a:r>
            <a:r>
              <a:rPr lang="es-MX" dirty="0" smtClean="0"/>
              <a:t>z</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Preguntas más frecuentes sobre la COVID-19 para agricultores y ..."/>
          <p:cNvPicPr>
            <a:picLocks noChangeAspect="1" noChangeArrowheads="1"/>
          </p:cNvPicPr>
          <p:nvPr/>
        </p:nvPicPr>
        <p:blipFill>
          <a:blip r:embed="rId2"/>
          <a:srcRect/>
          <a:stretch>
            <a:fillRect/>
          </a:stretch>
        </p:blipFill>
        <p:spPr bwMode="auto">
          <a:xfrm>
            <a:off x="500034" y="1214422"/>
            <a:ext cx="8237643" cy="300039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643998" cy="923330"/>
          </a:xfrm>
          <a:prstGeom prst="rect">
            <a:avLst/>
          </a:prstGeom>
        </p:spPr>
        <p:txBody>
          <a:bodyPr wrap="square">
            <a:spAutoFit/>
          </a:bodyPr>
          <a:lstStyle/>
          <a:p>
            <a:pPr algn="just"/>
            <a:r>
              <a:rPr lang="es-MX" b="1" cap="all" dirty="0" smtClean="0">
                <a:latin typeface="Bookman Old Style" pitchFamily="18" charset="0"/>
              </a:rPr>
              <a:t>Si mi centro de trabajo es de los que pueden continuar laborando, ¿qué medidas de seguridad e higiene debo implementar para proteger a los trabajadores? </a:t>
            </a:r>
            <a:endParaRPr lang="es-MX" b="1" cap="all" dirty="0">
              <a:latin typeface="Bookman Old Style" pitchFamily="18" charset="0"/>
            </a:endParaRPr>
          </a:p>
        </p:txBody>
      </p:sp>
      <p:sp>
        <p:nvSpPr>
          <p:cNvPr id="3" name="2 Rectángulo"/>
          <p:cNvSpPr/>
          <p:nvPr/>
        </p:nvSpPr>
        <p:spPr>
          <a:xfrm>
            <a:off x="285720" y="1214422"/>
            <a:ext cx="8429684" cy="2862322"/>
          </a:xfrm>
          <a:prstGeom prst="rect">
            <a:avLst/>
          </a:prstGeom>
        </p:spPr>
        <p:txBody>
          <a:bodyPr wrap="square">
            <a:spAutoFit/>
          </a:bodyPr>
          <a:lstStyle/>
          <a:p>
            <a:pPr algn="just"/>
            <a:r>
              <a:rPr lang="es-MX" dirty="0" smtClean="0">
                <a:latin typeface="Bookman Old Style" pitchFamily="18" charset="0"/>
              </a:rPr>
              <a:t>En caso de tratarse de actividades permitidas </a:t>
            </a:r>
            <a:r>
              <a:rPr lang="es-MX" b="1" i="1" dirty="0" smtClean="0">
                <a:latin typeface="Bookman Old Style" pitchFamily="18" charset="0"/>
              </a:rPr>
              <a:t>no deberán laborar las personas mayores de 60 años, mujeres embarazadas o en periodo de lactancia, personas con discapacidad o con enfermedades crónicas no transmisibles</a:t>
            </a:r>
            <a:r>
              <a:rPr lang="es-MX" dirty="0" smtClean="0">
                <a:latin typeface="Bookman Old Style" pitchFamily="18" charset="0"/>
              </a:rPr>
              <a:t> (como hipertensión arterial, pulmonar, insuficiencia renal, lupus, cáncer, diabetes </a:t>
            </a:r>
            <a:r>
              <a:rPr lang="es-MX" dirty="0" err="1" smtClean="0">
                <a:latin typeface="Bookman Old Style" pitchFamily="18" charset="0"/>
              </a:rPr>
              <a:t>mellitus</a:t>
            </a:r>
            <a:r>
              <a:rPr lang="es-MX" dirty="0" smtClean="0">
                <a:latin typeface="Bookman Old Style" pitchFamily="18" charset="0"/>
              </a:rPr>
              <a:t>, obesidad, insuficiencia hepática o metabólica o enfermedad cardiaca), o quien esté bajo algún padecimiento o tratamiento farmacológico que les genere supresión del sistema inmunológico. Deberá </a:t>
            </a:r>
            <a:r>
              <a:rPr lang="es-MX" b="1" i="1" dirty="0" smtClean="0">
                <a:latin typeface="Bookman Old Style" pitchFamily="18" charset="0"/>
              </a:rPr>
              <a:t>mantenerse la sana distancia, las medidas de higiene y atender al número máximo de 50 personas en un mismo espacio.</a:t>
            </a:r>
            <a:r>
              <a:rPr lang="es-MX" dirty="0" smtClean="0">
                <a:latin typeface="Bookman Old Style" pitchFamily="18" charset="0"/>
              </a:rPr>
              <a:t> </a:t>
            </a:r>
            <a:endParaRPr lang="es-MX" dirty="0">
              <a:latin typeface="Bookman Old Style" pitchFamily="18" charset="0"/>
            </a:endParaRPr>
          </a:p>
        </p:txBody>
      </p:sp>
      <p:pic>
        <p:nvPicPr>
          <p:cNvPr id="40962" name="Picture 2" descr="ÉTICA - MORAL | Mind Map"/>
          <p:cNvPicPr>
            <a:picLocks noChangeAspect="1" noChangeArrowheads="1"/>
          </p:cNvPicPr>
          <p:nvPr/>
        </p:nvPicPr>
        <p:blipFill>
          <a:blip r:embed="rId2" cstate="print"/>
          <a:srcRect/>
          <a:stretch>
            <a:fillRect/>
          </a:stretch>
        </p:blipFill>
        <p:spPr bwMode="auto">
          <a:xfrm>
            <a:off x="3786182" y="4286256"/>
            <a:ext cx="2130409" cy="22715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142852"/>
            <a:ext cx="8643966" cy="1107996"/>
          </a:xfrm>
          <a:prstGeom prst="rect">
            <a:avLst/>
          </a:prstGeom>
          <a:noFill/>
        </p:spPr>
        <p:txBody>
          <a:bodyPr wrap="square" rtlCol="0">
            <a:spAutoFit/>
          </a:bodyPr>
          <a:lstStyle/>
          <a:p>
            <a:pPr algn="ctr"/>
            <a:r>
              <a:rPr lang="es-MX" sz="2200" b="1" dirty="0" smtClean="0">
                <a:latin typeface="Bookman Old Style" pitchFamily="18" charset="0"/>
              </a:rPr>
              <a:t>ACUERDOS EMITIDOS POR LA SECRETARIA DE SALUD </a:t>
            </a:r>
          </a:p>
          <a:p>
            <a:pPr algn="ctr"/>
            <a:r>
              <a:rPr lang="es-MX" sz="2200" b="1" dirty="0" smtClean="0">
                <a:latin typeface="Bookman Old Style" pitchFamily="18" charset="0"/>
              </a:rPr>
              <a:t>EN RELACION AL COVID-19</a:t>
            </a:r>
          </a:p>
          <a:p>
            <a:pPr algn="ctr"/>
            <a:endParaRPr lang="es-MX" sz="2200" b="1" dirty="0">
              <a:latin typeface="Bookman Old Style" pitchFamily="18" charset="0"/>
            </a:endParaRPr>
          </a:p>
        </p:txBody>
      </p:sp>
      <p:sp>
        <p:nvSpPr>
          <p:cNvPr id="3" name="2 CuadroTexto"/>
          <p:cNvSpPr txBox="1"/>
          <p:nvPr/>
        </p:nvSpPr>
        <p:spPr>
          <a:xfrm>
            <a:off x="500034" y="1071546"/>
            <a:ext cx="8286808" cy="1323439"/>
          </a:xfrm>
          <a:prstGeom prst="rect">
            <a:avLst/>
          </a:prstGeom>
          <a:noFill/>
        </p:spPr>
        <p:txBody>
          <a:bodyPr wrap="square" rtlCol="0">
            <a:spAutoFit/>
          </a:bodyPr>
          <a:lstStyle/>
          <a:p>
            <a:pPr algn="just"/>
            <a:r>
              <a:rPr lang="es-MX" sz="2000" b="1" i="1" dirty="0">
                <a:latin typeface="Bookman Old Style" pitchFamily="18" charset="0"/>
              </a:rPr>
              <a:t>ACUERDO</a:t>
            </a:r>
            <a:r>
              <a:rPr lang="es-MX" sz="2000" i="1" dirty="0">
                <a:latin typeface="Bookman Old Style" pitchFamily="18" charset="0"/>
              </a:rPr>
              <a:t> por el que se establecen las medidas preventivas que se deberán implementar para la mitigación y control de los riesgos para la salud que implica la enfermedad por el virus SARS-CoV2 (COVID-19</a:t>
            </a:r>
            <a:r>
              <a:rPr lang="es-MX" sz="2000" i="1" dirty="0" smtClean="0">
                <a:latin typeface="Bookman Old Style" pitchFamily="18" charset="0"/>
              </a:rPr>
              <a:t>), </a:t>
            </a:r>
            <a:r>
              <a:rPr lang="es-MX" sz="2000" b="1" i="1" dirty="0" smtClean="0">
                <a:latin typeface="Bookman Old Style" pitchFamily="18" charset="0"/>
              </a:rPr>
              <a:t>publicado el 24 de marzo del 2020</a:t>
            </a:r>
            <a:r>
              <a:rPr lang="es-MX" sz="2000" b="1" dirty="0" smtClean="0">
                <a:latin typeface="Bookman Old Style" pitchFamily="18" charset="0"/>
              </a:rPr>
              <a:t>.</a:t>
            </a:r>
            <a:endParaRPr lang="es-MX" sz="2000" b="1" dirty="0">
              <a:latin typeface="Bookman Old Style" pitchFamily="18" charset="0"/>
            </a:endParaRPr>
          </a:p>
        </p:txBody>
      </p:sp>
      <p:sp>
        <p:nvSpPr>
          <p:cNvPr id="4" name="3 CuadroTexto"/>
          <p:cNvSpPr txBox="1"/>
          <p:nvPr/>
        </p:nvSpPr>
        <p:spPr>
          <a:xfrm>
            <a:off x="428596" y="3929066"/>
            <a:ext cx="8215370" cy="1292662"/>
          </a:xfrm>
          <a:prstGeom prst="rect">
            <a:avLst/>
          </a:prstGeom>
          <a:noFill/>
        </p:spPr>
        <p:txBody>
          <a:bodyPr wrap="square" rtlCol="0">
            <a:spAutoFit/>
          </a:bodyPr>
          <a:lstStyle/>
          <a:p>
            <a:pPr algn="just"/>
            <a:r>
              <a:rPr lang="es-MX" sz="2000" b="1" i="1" dirty="0" smtClean="0">
                <a:latin typeface="Bookman Old Style" pitchFamily="18" charset="0"/>
              </a:rPr>
              <a:t>ACUERDO</a:t>
            </a:r>
            <a:r>
              <a:rPr lang="es-MX" sz="2000" b="1" i="1" dirty="0">
                <a:latin typeface="Bookman Old Style" pitchFamily="18" charset="0"/>
              </a:rPr>
              <a:t> </a:t>
            </a:r>
            <a:r>
              <a:rPr lang="es-MX" sz="2000" i="1" dirty="0">
                <a:latin typeface="Bookman Old Style" pitchFamily="18" charset="0"/>
              </a:rPr>
              <a:t>por el que se establecen acciones extraordinarias para atender la emergencia sanitaria generada por el virus </a:t>
            </a:r>
            <a:r>
              <a:rPr lang="es-MX" sz="2000" i="1" dirty="0" smtClean="0">
                <a:latin typeface="Bookman Old Style" pitchFamily="18" charset="0"/>
              </a:rPr>
              <a:t>SARS-CoV2, </a:t>
            </a:r>
            <a:r>
              <a:rPr lang="es-MX" sz="2000" b="1" i="1" dirty="0" smtClean="0">
                <a:latin typeface="Bookman Old Style" pitchFamily="18" charset="0"/>
              </a:rPr>
              <a:t>publicado el 31 de marzo del 2020.</a:t>
            </a:r>
            <a:endParaRPr lang="es-MX" sz="2000" b="1" i="1" dirty="0">
              <a:latin typeface="Bookman Old Style" pitchFamily="18" charset="0"/>
            </a:endParaRPr>
          </a:p>
          <a:p>
            <a:endParaRPr lang="es-MX" dirty="0"/>
          </a:p>
        </p:txBody>
      </p:sp>
      <p:sp>
        <p:nvSpPr>
          <p:cNvPr id="5" name="4 CuadroTexto"/>
          <p:cNvSpPr txBox="1"/>
          <p:nvPr/>
        </p:nvSpPr>
        <p:spPr>
          <a:xfrm>
            <a:off x="500034" y="5257562"/>
            <a:ext cx="8143932" cy="1600438"/>
          </a:xfrm>
          <a:prstGeom prst="rect">
            <a:avLst/>
          </a:prstGeom>
          <a:noFill/>
        </p:spPr>
        <p:txBody>
          <a:bodyPr wrap="square" rtlCol="0">
            <a:spAutoFit/>
          </a:bodyPr>
          <a:lstStyle/>
          <a:p>
            <a:pPr algn="just"/>
            <a:r>
              <a:rPr lang="es-MX" sz="2000" b="1" i="1" dirty="0" smtClean="0">
                <a:latin typeface="Bookman Old Style" pitchFamily="18" charset="0"/>
              </a:rPr>
              <a:t>ACUERDO</a:t>
            </a:r>
            <a:r>
              <a:rPr lang="es-MX" sz="2000" i="1" dirty="0">
                <a:latin typeface="Bookman Old Style" pitchFamily="18" charset="0"/>
              </a:rPr>
              <a:t> por el que se modifica el similar por el que se establecen acciones extraordinarias para atender la emergencia sanitaria generada por el virus SARS-CoV2, publicado el 31 de marzo de </a:t>
            </a:r>
            <a:r>
              <a:rPr lang="es-MX" sz="2000" i="1" dirty="0" smtClean="0">
                <a:latin typeface="Bookman Old Style" pitchFamily="18" charset="0"/>
              </a:rPr>
              <a:t>2020</a:t>
            </a:r>
            <a:r>
              <a:rPr lang="es-MX" sz="2000" b="1" i="1" dirty="0" smtClean="0">
                <a:latin typeface="Bookman Old Style" pitchFamily="18" charset="0"/>
              </a:rPr>
              <a:t>, publicado el 21 de abril del 2020.</a:t>
            </a:r>
            <a:endParaRPr lang="es-MX" sz="2000" b="1" i="1" dirty="0">
              <a:latin typeface="Bookman Old Style" pitchFamily="18" charset="0"/>
            </a:endParaRPr>
          </a:p>
          <a:p>
            <a:endParaRPr lang="es-MX" dirty="0"/>
          </a:p>
        </p:txBody>
      </p:sp>
      <p:sp>
        <p:nvSpPr>
          <p:cNvPr id="16386" name="AutoShape 2" descr="COVID-19 | La OCPM en tiempos de crisis - Organización de la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6388" name="AutoShape 4" descr="COVID-19 | La OCPM en tiempos de crisis - Organización de la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 name="8 Rectángulo"/>
          <p:cNvSpPr/>
          <p:nvPr/>
        </p:nvSpPr>
        <p:spPr>
          <a:xfrm>
            <a:off x="500034" y="2571744"/>
            <a:ext cx="8143932" cy="1323439"/>
          </a:xfrm>
          <a:prstGeom prst="rect">
            <a:avLst/>
          </a:prstGeom>
        </p:spPr>
        <p:txBody>
          <a:bodyPr wrap="square">
            <a:spAutoFit/>
          </a:bodyPr>
          <a:lstStyle/>
          <a:p>
            <a:pPr algn="just"/>
            <a:r>
              <a:rPr lang="es-MX" sz="2000" b="1" i="1" dirty="0">
                <a:latin typeface="Bookman Old Style" pitchFamily="18" charset="0"/>
              </a:rPr>
              <a:t>ACUERDO</a:t>
            </a:r>
            <a:r>
              <a:rPr lang="es-MX" sz="2000" i="1" dirty="0">
                <a:latin typeface="Bookman Old Style" pitchFamily="18" charset="0"/>
              </a:rPr>
              <a:t> por el que se declara como emergencia sanitaria por causa de fuerza mayor, a la epidemia de enfermedad generada por el virus SARS-CoV2 (COVID-19</a:t>
            </a:r>
            <a:r>
              <a:rPr lang="es-MX" sz="2000" i="1" dirty="0" smtClean="0">
                <a:latin typeface="Bookman Old Style" pitchFamily="18" charset="0"/>
              </a:rPr>
              <a:t>), </a:t>
            </a:r>
            <a:r>
              <a:rPr lang="es-MX" sz="2000" b="1" i="1" dirty="0" smtClean="0">
                <a:latin typeface="Bookman Old Style" pitchFamily="18" charset="0"/>
              </a:rPr>
              <a:t>publicado el 30 de marzo del 2020.</a:t>
            </a:r>
            <a:endParaRPr lang="es-MX" sz="2000" b="1" i="1" dirty="0">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28604"/>
            <a:ext cx="8358246" cy="1538883"/>
          </a:xfrm>
          <a:prstGeom prst="rect">
            <a:avLst/>
          </a:prstGeom>
        </p:spPr>
        <p:txBody>
          <a:bodyPr wrap="square">
            <a:spAutoFit/>
          </a:bodyPr>
          <a:lstStyle/>
          <a:p>
            <a:pPr algn="just"/>
            <a:r>
              <a:rPr lang="es-MX" sz="2000" b="1" cap="all" dirty="0" smtClean="0">
                <a:latin typeface="Bookman Old Style" pitchFamily="18" charset="0"/>
              </a:rPr>
              <a:t>Si tengo un trabajador con síntomas de COVID-19, ¿puedo pedirle que deje de laborar?</a:t>
            </a:r>
          </a:p>
          <a:p>
            <a:endParaRPr lang="es-MX" dirty="0" smtClean="0"/>
          </a:p>
          <a:p>
            <a:endParaRPr lang="es-MX" dirty="0" smtClean="0"/>
          </a:p>
          <a:p>
            <a:endParaRPr lang="es-MX" dirty="0"/>
          </a:p>
        </p:txBody>
      </p:sp>
      <p:sp>
        <p:nvSpPr>
          <p:cNvPr id="3" name="2 Rectángulo"/>
          <p:cNvSpPr/>
          <p:nvPr/>
        </p:nvSpPr>
        <p:spPr>
          <a:xfrm>
            <a:off x="285720" y="1142984"/>
            <a:ext cx="8215370" cy="923330"/>
          </a:xfrm>
          <a:prstGeom prst="rect">
            <a:avLst/>
          </a:prstGeom>
        </p:spPr>
        <p:txBody>
          <a:bodyPr wrap="square">
            <a:spAutoFit/>
          </a:bodyPr>
          <a:lstStyle/>
          <a:p>
            <a:pPr algn="just"/>
            <a:r>
              <a:rPr lang="es-MX" b="1" dirty="0" smtClean="0">
                <a:latin typeface="Bookman Old Style" pitchFamily="18" charset="0"/>
              </a:rPr>
              <a:t>Sí puede hacerlo</a:t>
            </a:r>
            <a:r>
              <a:rPr lang="es-MX" dirty="0" smtClean="0">
                <a:latin typeface="Bookman Old Style" pitchFamily="18" charset="0"/>
              </a:rPr>
              <a:t>. Es incluso una obligación. Debe pedirle al trabajador que se quede en casa y comunicar dicha situación a la Autoridad de Salud correspondiente.</a:t>
            </a:r>
            <a:endParaRPr lang="es-MX" dirty="0">
              <a:latin typeface="Bookman Old Style" pitchFamily="18" charset="0"/>
            </a:endParaRPr>
          </a:p>
        </p:txBody>
      </p:sp>
      <p:sp>
        <p:nvSpPr>
          <p:cNvPr id="4" name="3 Rectángulo"/>
          <p:cNvSpPr/>
          <p:nvPr/>
        </p:nvSpPr>
        <p:spPr>
          <a:xfrm>
            <a:off x="357158" y="2285992"/>
            <a:ext cx="8215370" cy="1323439"/>
          </a:xfrm>
          <a:prstGeom prst="rect">
            <a:avLst/>
          </a:prstGeom>
        </p:spPr>
        <p:txBody>
          <a:bodyPr wrap="square">
            <a:spAutoFit/>
          </a:bodyPr>
          <a:lstStyle/>
          <a:p>
            <a:pPr algn="just"/>
            <a:r>
              <a:rPr lang="es-MX" sz="2000" b="1" cap="all" dirty="0" smtClean="0">
                <a:latin typeface="Bookman Old Style" pitchFamily="18" charset="0"/>
              </a:rPr>
              <a:t>Puedo adelantar las vacaciones de mis trabajadores para que se vayan a casa en lo que pasa el periodo de contagio del coronavirus COVID 19 ?</a:t>
            </a:r>
            <a:endParaRPr lang="es-MX" sz="2000" b="1" cap="all" dirty="0">
              <a:latin typeface="Bookman Old Style" pitchFamily="18" charset="0"/>
            </a:endParaRPr>
          </a:p>
        </p:txBody>
      </p:sp>
      <p:sp>
        <p:nvSpPr>
          <p:cNvPr id="5" name="4 Rectángulo"/>
          <p:cNvSpPr/>
          <p:nvPr/>
        </p:nvSpPr>
        <p:spPr>
          <a:xfrm>
            <a:off x="357158" y="3571876"/>
            <a:ext cx="8072494" cy="646331"/>
          </a:xfrm>
          <a:prstGeom prst="rect">
            <a:avLst/>
          </a:prstGeom>
        </p:spPr>
        <p:txBody>
          <a:bodyPr wrap="square">
            <a:spAutoFit/>
          </a:bodyPr>
          <a:lstStyle/>
          <a:p>
            <a:pPr algn="just"/>
            <a:r>
              <a:rPr lang="es-MX" b="1" dirty="0" smtClean="0">
                <a:latin typeface="Bookman Old Style" pitchFamily="18" charset="0"/>
              </a:rPr>
              <a:t>Sí puede</a:t>
            </a:r>
            <a:r>
              <a:rPr lang="es-MX" dirty="0" smtClean="0">
                <a:latin typeface="Bookman Old Style" pitchFamily="18" charset="0"/>
              </a:rPr>
              <a:t>, preferentemente de común acuerdo con el trabajador (art. 81 de la LFT).</a:t>
            </a:r>
            <a:endParaRPr lang="es-MX" dirty="0">
              <a:latin typeface="Bookman Old Style" pitchFamily="18" charset="0"/>
            </a:endParaRPr>
          </a:p>
        </p:txBody>
      </p:sp>
      <p:sp>
        <p:nvSpPr>
          <p:cNvPr id="41985" name="Rectangle 1"/>
          <p:cNvSpPr>
            <a:spLocks noChangeArrowheads="1"/>
          </p:cNvSpPr>
          <p:nvPr/>
        </p:nvSpPr>
        <p:spPr bwMode="auto">
          <a:xfrm>
            <a:off x="428596" y="4214818"/>
            <a:ext cx="778671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184150" algn="just" fontAlgn="base">
              <a:spcBef>
                <a:spcPct val="0"/>
              </a:spcBef>
              <a:spcAft>
                <a:spcPct val="0"/>
              </a:spcAft>
              <a:tabLst>
                <a:tab pos="5605463" algn="r"/>
              </a:tabLst>
            </a:pPr>
            <a:r>
              <a:rPr kumimoji="0" lang="es-MX" b="1"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“A</a:t>
            </a:r>
            <a:r>
              <a:rPr kumimoji="0" lang="es-MX" b="1" i="0" u="none" strike="noStrike" cap="none" normalizeH="0" baseline="0" dirty="0" smtClean="0" bmk="">
                <a:ln>
                  <a:noFill/>
                </a:ln>
                <a:solidFill>
                  <a:schemeClr val="tx1"/>
                </a:solidFill>
                <a:effectLst/>
                <a:latin typeface="Bookman Old Style" pitchFamily="18" charset="0"/>
                <a:ea typeface="MS Mincho" pitchFamily="49" charset="-128"/>
                <a:cs typeface="Arial" pitchFamily="34" charset="0"/>
              </a:rPr>
              <a:t>rtículo 81</a:t>
            </a:r>
            <a:r>
              <a:rPr kumimoji="0" lang="es-MX" b="1"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 </a:t>
            </a:r>
            <a:r>
              <a:rPr kumimoji="0" lang="es-MX" b="0"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Las vacaciones deberán concederse a los trabajadores dentro de los seis meses siguientes al cumplimiento del año de servicios. </a:t>
            </a:r>
            <a:r>
              <a:rPr kumimoji="0" lang="es-MX" b="1" i="1"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Los patrones entregarán anualmente </a:t>
            </a:r>
            <a:r>
              <a:rPr kumimoji="0" lang="es-MX" b="0"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a sus trabajadores una constancia que contenga su antigüedad y de acuerdo con ella </a:t>
            </a:r>
            <a:r>
              <a:rPr kumimoji="0" lang="es-MX" b="1" i="1"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el período de vacaciones que les corresponda y la fecha en que deberán disfrutarlo</a:t>
            </a:r>
            <a:r>
              <a:rPr kumimoji="0" lang="es-MX" b="0"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rPr>
              <a:t>.”</a:t>
            </a:r>
            <a:endParaRPr kumimoji="0" lang="es-MX" b="0"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715436" cy="707886"/>
          </a:xfrm>
          <a:prstGeom prst="rect">
            <a:avLst/>
          </a:prstGeom>
        </p:spPr>
        <p:txBody>
          <a:bodyPr wrap="square">
            <a:spAutoFit/>
          </a:bodyPr>
          <a:lstStyle/>
          <a:p>
            <a:pPr algn="just"/>
            <a:r>
              <a:rPr lang="es-MX" sz="2000" b="1" cap="all" dirty="0" smtClean="0">
                <a:latin typeface="Bookman Old Style" pitchFamily="18" charset="0"/>
              </a:rPr>
              <a:t>Puedo someter a exámenes médicos a mis trabajadores para saber si padecen COVID-19 ?</a:t>
            </a:r>
            <a:endParaRPr lang="es-MX" sz="2000" b="1" cap="all" dirty="0">
              <a:latin typeface="Bookman Old Style" pitchFamily="18" charset="0"/>
            </a:endParaRPr>
          </a:p>
        </p:txBody>
      </p:sp>
      <p:sp>
        <p:nvSpPr>
          <p:cNvPr id="3" name="2 Rectángulo"/>
          <p:cNvSpPr/>
          <p:nvPr/>
        </p:nvSpPr>
        <p:spPr>
          <a:xfrm>
            <a:off x="285720" y="1000108"/>
            <a:ext cx="8429684" cy="646331"/>
          </a:xfrm>
          <a:prstGeom prst="rect">
            <a:avLst/>
          </a:prstGeom>
        </p:spPr>
        <p:txBody>
          <a:bodyPr wrap="square">
            <a:spAutoFit/>
          </a:bodyPr>
          <a:lstStyle/>
          <a:p>
            <a:pPr algn="just"/>
            <a:r>
              <a:rPr lang="es-MX" b="1" dirty="0" smtClean="0">
                <a:latin typeface="Bookman Old Style" pitchFamily="18" charset="0"/>
              </a:rPr>
              <a:t>Sí,</a:t>
            </a:r>
            <a:r>
              <a:rPr lang="es-MX" dirty="0" smtClean="0">
                <a:latin typeface="Bookman Old Style" pitchFamily="18" charset="0"/>
              </a:rPr>
              <a:t> es obligación de todo trabajador someterse a los exámenes médicos, en términos del artículo 134 fracción X de la LFT.</a:t>
            </a:r>
            <a:endParaRPr lang="es-MX" dirty="0">
              <a:latin typeface="Bookman Old Style" pitchFamily="18" charset="0"/>
            </a:endParaRPr>
          </a:p>
        </p:txBody>
      </p:sp>
      <p:sp>
        <p:nvSpPr>
          <p:cNvPr id="43009" name="Rectangle 1"/>
          <p:cNvSpPr>
            <a:spLocks noChangeArrowheads="1"/>
          </p:cNvSpPr>
          <p:nvPr/>
        </p:nvSpPr>
        <p:spPr bwMode="auto">
          <a:xfrm>
            <a:off x="142844" y="1643050"/>
            <a:ext cx="77867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4150" algn="just" defTabSz="914400" rtl="0" eaLnBrk="1" fontAlgn="base" latinLnBrk="0" hangingPunct="1">
              <a:lnSpc>
                <a:spcPct val="100000"/>
              </a:lnSpc>
              <a:spcBef>
                <a:spcPct val="0"/>
              </a:spcBef>
              <a:spcAft>
                <a:spcPct val="0"/>
              </a:spcAft>
              <a:buClrTx/>
              <a:buSzTx/>
              <a:buFontTx/>
              <a:buNone/>
              <a:tabLst>
                <a:tab pos="5605463" algn="r"/>
              </a:tabLst>
            </a:pPr>
            <a:endParaRPr kumimoji="0" lang="es-MX" b="0" i="0" u="none" strike="noStrike" cap="none" normalizeH="0" baseline="0" dirty="0" smtClean="0">
              <a:ln>
                <a:noFill/>
              </a:ln>
              <a:solidFill>
                <a:schemeClr val="tx1"/>
              </a:solidFill>
              <a:effectLst/>
              <a:latin typeface="Bookman Old Style" pitchFamily="18" charset="0"/>
              <a:ea typeface="MS Mincho" pitchFamily="49" charset="-128"/>
              <a:cs typeface="Arial" pitchFamily="34" charset="0"/>
            </a:endParaRPr>
          </a:p>
          <a:p>
            <a:pPr marL="0" marR="0" lvl="0" indent="184150" algn="just" defTabSz="914400" rtl="0" eaLnBrk="1" fontAlgn="base" latinLnBrk="0" hangingPunct="1">
              <a:lnSpc>
                <a:spcPct val="100000"/>
              </a:lnSpc>
              <a:spcBef>
                <a:spcPct val="0"/>
              </a:spcBef>
              <a:spcAft>
                <a:spcPct val="0"/>
              </a:spcAft>
              <a:buClrTx/>
              <a:buSzTx/>
              <a:buFontTx/>
              <a:buNone/>
              <a:tabLst>
                <a:tab pos="5605463" algn="r"/>
              </a:tabLst>
            </a:pPr>
            <a:endParaRPr kumimoji="0" lang="es-MX"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8" name="7 Rectángulo"/>
          <p:cNvSpPr/>
          <p:nvPr/>
        </p:nvSpPr>
        <p:spPr>
          <a:xfrm>
            <a:off x="285720" y="1714488"/>
            <a:ext cx="8572560" cy="2923877"/>
          </a:xfrm>
          <a:prstGeom prst="rect">
            <a:avLst/>
          </a:prstGeom>
        </p:spPr>
        <p:txBody>
          <a:bodyPr wrap="square">
            <a:spAutoFit/>
          </a:bodyPr>
          <a:lstStyle/>
          <a:p>
            <a:pPr algn="just"/>
            <a:r>
              <a:rPr lang="es-MX" sz="2000" b="1" cap="all" dirty="0" smtClean="0">
                <a:latin typeface="Bookman Old Style" pitchFamily="18" charset="0"/>
              </a:rPr>
              <a:t>Puedo solicitar a mis trabajadores que lleven a cabo sus actividades laborales desde casa ?</a:t>
            </a:r>
          </a:p>
          <a:p>
            <a:endParaRPr lang="es-MX" dirty="0" smtClean="0"/>
          </a:p>
          <a:p>
            <a:pPr algn="just"/>
            <a:r>
              <a:rPr lang="es-MX" b="1" dirty="0" smtClean="0">
                <a:latin typeface="Bookman Old Style" pitchFamily="18" charset="0"/>
              </a:rPr>
              <a:t>Sí,</a:t>
            </a:r>
            <a:r>
              <a:rPr lang="es-MX" dirty="0" smtClean="0">
                <a:latin typeface="Bookman Old Style" pitchFamily="18" charset="0"/>
              </a:rPr>
              <a:t> debemos recordar que no se trata de vacaciones por lo que si las circunstancias lo permiten, lo procedente es que las actividades se realicen desde casa, tal y como lo ha recomendado la autoridad sanitaria durante la Jornada Nacional de Sana Distancia, y aunado a esto, es recomendable que los trabajadores firmen un convenio de trabajo “home office”, en donde se establezca como se llevaran a cabo las actividades laborales desde casa.</a:t>
            </a:r>
            <a:endParaRPr lang="es-MX" dirty="0">
              <a:latin typeface="Bookman Old Style" pitchFamily="18" charset="0"/>
            </a:endParaRPr>
          </a:p>
        </p:txBody>
      </p:sp>
      <p:sp>
        <p:nvSpPr>
          <p:cNvPr id="43012" name="AutoShape 4" descr="Hombre de negocios - Iconos gratis de person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3014" name="Picture 6" descr="REQUISITOS PARA ACCEDER A LA JUBILACIÓN EL AÑO 2016 | Boadella ..."/>
          <p:cNvPicPr>
            <a:picLocks noChangeAspect="1" noChangeArrowheads="1"/>
          </p:cNvPicPr>
          <p:nvPr/>
        </p:nvPicPr>
        <p:blipFill>
          <a:blip r:embed="rId2"/>
          <a:srcRect/>
          <a:stretch>
            <a:fillRect/>
          </a:stretch>
        </p:blipFill>
        <p:spPr bwMode="auto">
          <a:xfrm>
            <a:off x="3643306" y="4643446"/>
            <a:ext cx="2000264" cy="200026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5" y="285728"/>
            <a:ext cx="8786874" cy="2985433"/>
          </a:xfrm>
          <a:prstGeom prst="rect">
            <a:avLst/>
          </a:prstGeom>
          <a:noFill/>
        </p:spPr>
        <p:txBody>
          <a:bodyPr wrap="square" rtlCol="0">
            <a:spAutoFit/>
          </a:bodyPr>
          <a:lstStyle/>
          <a:p>
            <a:pPr algn="just"/>
            <a:r>
              <a:rPr lang="es-MX" sz="2000" b="1" cap="all" dirty="0" smtClean="0">
                <a:latin typeface="Bookman Old Style" pitchFamily="18" charset="0"/>
              </a:rPr>
              <a:t>Derivado de la emergencia sanitaria por el COVID-19, la operación en mi empresa agrícola se ha vuelto incosteable, puedo terminar anticipadamente la relación laboral?</a:t>
            </a:r>
          </a:p>
          <a:p>
            <a:pPr algn="just"/>
            <a:endParaRPr lang="es-MX" dirty="0" smtClean="0">
              <a:latin typeface="Bookman Old Style" pitchFamily="18" charset="0"/>
            </a:endParaRPr>
          </a:p>
          <a:p>
            <a:pPr algn="just"/>
            <a:r>
              <a:rPr lang="es-MX" b="1" i="1" dirty="0" smtClean="0">
                <a:latin typeface="Bookman Old Style" pitchFamily="18" charset="0"/>
              </a:rPr>
              <a:t>Sí se puede</a:t>
            </a:r>
            <a:r>
              <a:rPr lang="es-MX" dirty="0" smtClean="0">
                <a:latin typeface="Bookman Old Style" pitchFamily="18" charset="0"/>
              </a:rPr>
              <a:t>, ya que el articulo 434 de la Ley Federal del Trabajo establece que una causa de Terminación de las relaciones laborales es la </a:t>
            </a:r>
            <a:r>
              <a:rPr lang="es-MX" dirty="0" err="1" smtClean="0">
                <a:latin typeface="Bookman Old Style" pitchFamily="18" charset="0"/>
              </a:rPr>
              <a:t>incosteabilidad</a:t>
            </a:r>
            <a:r>
              <a:rPr lang="es-MX" dirty="0" smtClean="0">
                <a:latin typeface="Bookman Old Style" pitchFamily="18" charset="0"/>
              </a:rPr>
              <a:t> notoria y manifiesta de la explotación. Lo anterior con el otorgamiento del finiquito laboral correspondiente que soporte el otorgamiento de las prestaciones de ley que le corresponden al trabajador.</a:t>
            </a:r>
            <a:endParaRPr lang="es-MX" dirty="0">
              <a:latin typeface="Bookman Old Style" pitchFamily="18" charset="0"/>
            </a:endParaRPr>
          </a:p>
        </p:txBody>
      </p:sp>
      <p:sp>
        <p:nvSpPr>
          <p:cNvPr id="44033" name="Rectangle 1"/>
          <p:cNvSpPr>
            <a:spLocks noChangeArrowheads="1"/>
          </p:cNvSpPr>
          <p:nvPr/>
        </p:nvSpPr>
        <p:spPr bwMode="auto">
          <a:xfrm>
            <a:off x="0" y="342900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14282" y="3286124"/>
            <a:ext cx="8715436" cy="2031325"/>
          </a:xfrm>
          <a:prstGeom prst="rect">
            <a:avLst/>
          </a:prstGeom>
        </p:spPr>
        <p:txBody>
          <a:bodyPr wrap="square">
            <a:spAutoFit/>
          </a:bodyPr>
          <a:lstStyle/>
          <a:p>
            <a:pPr lvl="0" fontAlgn="base">
              <a:spcBef>
                <a:spcPct val="0"/>
              </a:spcBef>
              <a:spcAft>
                <a:spcPct val="0"/>
              </a:spcAft>
            </a:pPr>
            <a:r>
              <a:rPr lang="es-MX" b="1" cap="all" dirty="0" smtClean="0">
                <a:solidFill>
                  <a:srgbClr val="1D1C1A"/>
                </a:solidFill>
                <a:latin typeface="Bookman Old Style" pitchFamily="18" charset="0"/>
                <a:cs typeface="Arial" pitchFamily="34" charset="0"/>
              </a:rPr>
              <a:t>Qué pasa con los trabajadores confirmados con COVID-19 ?</a:t>
            </a:r>
            <a:endParaRPr lang="es-MX" cap="all" dirty="0" smtClean="0">
              <a:solidFill>
                <a:srgbClr val="1D1C1A"/>
              </a:solidFill>
              <a:latin typeface="Bookman Old Style" pitchFamily="18" charset="0"/>
              <a:cs typeface="Arial" pitchFamily="34" charset="0"/>
            </a:endParaRPr>
          </a:p>
          <a:p>
            <a:pPr lvl="0" eaLnBrk="0" fontAlgn="base" hangingPunct="0">
              <a:spcBef>
                <a:spcPct val="0"/>
              </a:spcBef>
              <a:spcAft>
                <a:spcPct val="0"/>
              </a:spcAft>
            </a:pPr>
            <a:r>
              <a:rPr lang="es-MX" dirty="0" smtClean="0">
                <a:solidFill>
                  <a:srgbClr val="1D1C1A"/>
                </a:solidFill>
                <a:latin typeface="Bookman Old Style" pitchFamily="18" charset="0"/>
                <a:cs typeface="Arial" pitchFamily="34" charset="0"/>
              </a:rPr>
              <a:t> </a:t>
            </a:r>
            <a:endParaRPr lang="es-MX" dirty="0" smtClean="0">
              <a:latin typeface="Bookman Old Style" pitchFamily="18" charset="0"/>
              <a:cs typeface="Arial" pitchFamily="34" charset="0"/>
            </a:endParaRPr>
          </a:p>
          <a:p>
            <a:pPr lvl="0" algn="just" eaLnBrk="0" fontAlgn="base" hangingPunct="0">
              <a:spcBef>
                <a:spcPct val="0"/>
              </a:spcBef>
              <a:spcAft>
                <a:spcPct val="0"/>
              </a:spcAft>
            </a:pPr>
            <a:r>
              <a:rPr lang="es-CO" dirty="0" smtClean="0">
                <a:solidFill>
                  <a:srgbClr val="1D1C1A"/>
                </a:solidFill>
                <a:latin typeface="Bookman Old Style" pitchFamily="18" charset="0"/>
                <a:cs typeface="Arial" pitchFamily="34" charset="0"/>
              </a:rPr>
              <a:t>Para el caso de aquellos trabajadores que sean diagnosticados con COVID-19, </a:t>
            </a:r>
            <a:r>
              <a:rPr lang="es-CO" b="1" i="1" dirty="0" smtClean="0">
                <a:solidFill>
                  <a:srgbClr val="1D1C1A"/>
                </a:solidFill>
                <a:latin typeface="Bookman Old Style" pitchFamily="18" charset="0"/>
                <a:cs typeface="Arial" pitchFamily="34" charset="0"/>
              </a:rPr>
              <a:t>deberá seguirse el procedimiento para trabajadores con enfermedad general</a:t>
            </a:r>
            <a:r>
              <a:rPr lang="es-CO" dirty="0" smtClean="0">
                <a:solidFill>
                  <a:srgbClr val="1D1C1A"/>
                </a:solidFill>
                <a:latin typeface="Bookman Old Style" pitchFamily="18" charset="0"/>
                <a:cs typeface="Arial" pitchFamily="34" charset="0"/>
              </a:rPr>
              <a:t>. El trabajador deberá acudir al Instituto Mexicano del Seguro Social para tramitar el certificado de incapacidad, entrar en cuarentena y el Instituto pagará el subsidio correspondiente.</a:t>
            </a:r>
            <a:endParaRPr lang="es-CO" dirty="0" smtClean="0">
              <a:latin typeface="Bookman Old Style" pitchFamily="18" charset="0"/>
              <a:cs typeface="Arial" pitchFamily="34" charset="0"/>
            </a:endParaRPr>
          </a:p>
        </p:txBody>
      </p:sp>
      <p:pic>
        <p:nvPicPr>
          <p:cNvPr id="44035" name="Picture 3" descr="Información desde el sistema de las Naciones Unidas | Naciones Unidas"/>
          <p:cNvPicPr>
            <a:picLocks noChangeAspect="1" noChangeArrowheads="1"/>
          </p:cNvPicPr>
          <p:nvPr/>
        </p:nvPicPr>
        <p:blipFill>
          <a:blip r:embed="rId2"/>
          <a:srcRect/>
          <a:stretch>
            <a:fillRect/>
          </a:stretch>
        </p:blipFill>
        <p:spPr bwMode="auto">
          <a:xfrm>
            <a:off x="2857488" y="5357826"/>
            <a:ext cx="3286125" cy="13906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643998" cy="1631216"/>
          </a:xfrm>
          <a:prstGeom prst="rect">
            <a:avLst/>
          </a:prstGeom>
        </p:spPr>
        <p:txBody>
          <a:bodyPr wrap="square">
            <a:spAutoFit/>
          </a:bodyPr>
          <a:lstStyle/>
          <a:p>
            <a:pPr algn="just"/>
            <a:r>
              <a:rPr lang="es-MX" sz="2000" b="1" cap="all" dirty="0" smtClean="0">
                <a:latin typeface="Bookman Old Style" pitchFamily="18" charset="0"/>
              </a:rPr>
              <a:t>ACUERDO por el que se establecen las medidas preventivas que se deberán implementar para la mitigación y control de los riesgos para la salud que implica la enfermedad por el virus SARS-CoV2 (COVID-19), publicado el 24 de marzo del 2020</a:t>
            </a:r>
            <a:endParaRPr lang="es-MX" sz="2000" b="1" cap="all" dirty="0"/>
          </a:p>
        </p:txBody>
      </p:sp>
      <p:sp>
        <p:nvSpPr>
          <p:cNvPr id="3" name="2 CuadroTexto"/>
          <p:cNvSpPr txBox="1"/>
          <p:nvPr/>
        </p:nvSpPr>
        <p:spPr>
          <a:xfrm>
            <a:off x="0" y="2056686"/>
            <a:ext cx="9001156" cy="4801314"/>
          </a:xfrm>
          <a:prstGeom prst="rect">
            <a:avLst/>
          </a:prstGeom>
          <a:noFill/>
        </p:spPr>
        <p:txBody>
          <a:bodyPr wrap="square" rtlCol="0">
            <a:spAutoFit/>
          </a:bodyPr>
          <a:lstStyle/>
          <a:p>
            <a:pPr lvl="1" algn="just"/>
            <a:r>
              <a:rPr lang="es-MX" b="1" i="1" dirty="0">
                <a:latin typeface="Bookman Old Style" pitchFamily="18" charset="0"/>
              </a:rPr>
              <a:t>ARTÍCULO SEGUNDO.- </a:t>
            </a:r>
            <a:r>
              <a:rPr lang="es-MX" i="1" dirty="0">
                <a:latin typeface="Bookman Old Style" pitchFamily="18" charset="0"/>
              </a:rPr>
              <a:t>Las medidas preventivas que los sectores público, </a:t>
            </a:r>
            <a:r>
              <a:rPr lang="es-MX" b="1" i="1" dirty="0">
                <a:latin typeface="Bookman Old Style" pitchFamily="18" charset="0"/>
              </a:rPr>
              <a:t>privado</a:t>
            </a:r>
            <a:r>
              <a:rPr lang="es-MX" i="1" dirty="0">
                <a:latin typeface="Bookman Old Style" pitchFamily="18" charset="0"/>
              </a:rPr>
              <a:t> y social deberán poner en práctica son las siguientes</a:t>
            </a:r>
            <a:r>
              <a:rPr lang="es-MX" i="1" dirty="0" smtClean="0">
                <a:latin typeface="Bookman Old Style" pitchFamily="18" charset="0"/>
              </a:rPr>
              <a:t>:</a:t>
            </a:r>
          </a:p>
          <a:p>
            <a:pPr lvl="1" algn="just"/>
            <a:endParaRPr lang="es-MX" i="1" dirty="0">
              <a:latin typeface="Bookman Old Style" pitchFamily="18" charset="0"/>
            </a:endParaRPr>
          </a:p>
          <a:p>
            <a:pPr lvl="1" algn="just"/>
            <a:r>
              <a:rPr lang="es-MX" b="1" i="1" dirty="0">
                <a:latin typeface="Bookman Old Style" pitchFamily="18" charset="0"/>
              </a:rPr>
              <a:t>a)    Evitar la asistencia a centros de trabajo</a:t>
            </a:r>
            <a:r>
              <a:rPr lang="es-MX" i="1" dirty="0">
                <a:latin typeface="Bookman Old Style" pitchFamily="18" charset="0"/>
              </a:rPr>
              <a:t>, espacios públicos y otros lugares concurridos, a los </a:t>
            </a:r>
            <a:r>
              <a:rPr lang="es-MX" b="1" i="1" dirty="0">
                <a:latin typeface="Bookman Old Style" pitchFamily="18" charset="0"/>
              </a:rPr>
              <a:t>adultos mayores de 65 años o más y grupos de personas con riesgo a desarrollar enfermedad grave y/o morir a causa de ella</a:t>
            </a:r>
            <a:r>
              <a:rPr lang="es-MX" i="1" dirty="0">
                <a:latin typeface="Bookman Old Style" pitchFamily="18" charset="0"/>
              </a:rPr>
              <a:t>, quienes en todo momento, en su caso, y </a:t>
            </a:r>
            <a:r>
              <a:rPr lang="es-MX" b="1" i="1" dirty="0">
                <a:solidFill>
                  <a:srgbClr val="FF0000"/>
                </a:solidFill>
                <a:effectLst>
                  <a:outerShdw blurRad="38100" dist="38100" dir="2700000" algn="tl">
                    <a:srgbClr val="000000">
                      <a:alpha val="43137"/>
                    </a:srgbClr>
                  </a:outerShdw>
                </a:effectLst>
                <a:latin typeface="Bookman Old Style" pitchFamily="18" charset="0"/>
              </a:rPr>
              <a:t>a manera de permiso con goce de sueldo, gozarán de su salario </a:t>
            </a:r>
            <a:r>
              <a:rPr lang="es-MX" i="1" dirty="0">
                <a:latin typeface="Bookman Old Style" pitchFamily="18" charset="0"/>
              </a:rPr>
              <a:t>y demás prestaciones establecidas en la normatividad vigente indicada en el inciso c) del presente artículo. </a:t>
            </a:r>
            <a:r>
              <a:rPr lang="es-MX" b="1" i="1" dirty="0">
                <a:latin typeface="Bookman Old Style" pitchFamily="18" charset="0"/>
              </a:rPr>
              <a:t>Estos grupos incluyen mujeres embarazadas o en periodo de lactancia, menores de 5 años, personas con discapacidad, personas con enfermedades crónicas no transmisibles</a:t>
            </a:r>
            <a:r>
              <a:rPr lang="es-MX" i="1" dirty="0">
                <a:latin typeface="Bookman Old Style" pitchFamily="18" charset="0"/>
              </a:rPr>
              <a:t> (personas con hipertensión arterial, pulmonar, insuficiencia renal, lupus, cáncer, diabetes </a:t>
            </a:r>
            <a:r>
              <a:rPr lang="es-MX" i="1" dirty="0" err="1">
                <a:latin typeface="Bookman Old Style" pitchFamily="18" charset="0"/>
              </a:rPr>
              <a:t>mellitus</a:t>
            </a:r>
            <a:r>
              <a:rPr lang="es-MX" i="1" dirty="0">
                <a:latin typeface="Bookman Old Style" pitchFamily="18" charset="0"/>
              </a:rPr>
              <a:t>, obesidad, insuficiencia hepática o metabólica, enfermedad cardiaca), o con algún padecimiento o tratamiento farmacológico que les genere supresión del sistema inmunológico;</a:t>
            </a:r>
          </a:p>
          <a:p>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715436" cy="2523768"/>
          </a:xfrm>
          <a:prstGeom prst="rect">
            <a:avLst/>
          </a:prstGeom>
        </p:spPr>
        <p:txBody>
          <a:bodyPr wrap="square">
            <a:spAutoFit/>
          </a:bodyPr>
          <a:lstStyle/>
          <a:p>
            <a:pPr algn="just"/>
            <a:r>
              <a:rPr lang="es-MX" sz="2000" b="1" i="1" dirty="0">
                <a:latin typeface="Bookman Old Style" pitchFamily="18" charset="0"/>
              </a:rPr>
              <a:t>c)</a:t>
            </a:r>
            <a:r>
              <a:rPr lang="es-MX" sz="2000" i="1" dirty="0">
                <a:latin typeface="Bookman Old Style" pitchFamily="18" charset="0"/>
              </a:rPr>
              <a:t>    Suspender temporalmente las actividades de los sectores público, social y privado que involucren la concentración física, tránsito o desplazamiento de personas a partir de la entrada en vigor de este Acuerdo y hasta el 19 de abril del 2020</a:t>
            </a:r>
            <a:r>
              <a:rPr lang="es-MX" sz="2000" i="1" dirty="0" smtClean="0">
                <a:latin typeface="Bookman Old Style" pitchFamily="18" charset="0"/>
              </a:rPr>
              <a:t>.</a:t>
            </a:r>
          </a:p>
          <a:p>
            <a:endParaRPr lang="es-MX" i="1" dirty="0"/>
          </a:p>
          <a:p>
            <a:r>
              <a:rPr lang="es-MX" sz="2000" i="1" dirty="0" smtClean="0">
                <a:latin typeface="Bookman Old Style" pitchFamily="18" charset="0"/>
              </a:rPr>
              <a:t>(…)</a:t>
            </a:r>
          </a:p>
          <a:p>
            <a:endParaRPr lang="es-MX" sz="2000" i="1" dirty="0">
              <a:latin typeface="Bookman Old Style" pitchFamily="18" charset="0"/>
            </a:endParaRPr>
          </a:p>
          <a:p>
            <a:endParaRPr lang="es-MX" sz="2000" i="1" dirty="0">
              <a:latin typeface="Bookman Old Style" pitchFamily="18" charset="0"/>
            </a:endParaRPr>
          </a:p>
        </p:txBody>
      </p:sp>
      <p:sp>
        <p:nvSpPr>
          <p:cNvPr id="3" name="2 Rectángulo"/>
          <p:cNvSpPr/>
          <p:nvPr/>
        </p:nvSpPr>
        <p:spPr>
          <a:xfrm>
            <a:off x="214282" y="2143116"/>
            <a:ext cx="8572560" cy="2862322"/>
          </a:xfrm>
          <a:prstGeom prst="rect">
            <a:avLst/>
          </a:prstGeom>
        </p:spPr>
        <p:txBody>
          <a:bodyPr wrap="square">
            <a:spAutoFit/>
          </a:bodyPr>
          <a:lstStyle/>
          <a:p>
            <a:pPr algn="just"/>
            <a:r>
              <a:rPr lang="es-MX" dirty="0"/>
              <a:t> </a:t>
            </a:r>
            <a:r>
              <a:rPr lang="es-MX" sz="2000" b="1" i="1" dirty="0" smtClean="0">
                <a:latin typeface="Bookman Old Style" pitchFamily="18" charset="0"/>
              </a:rPr>
              <a:t>En </a:t>
            </a:r>
            <a:r>
              <a:rPr lang="es-MX" sz="2000" b="1" i="1" dirty="0">
                <a:latin typeface="Bookman Old Style" pitchFamily="18" charset="0"/>
              </a:rPr>
              <a:t>el sector privado continuarán laborando </a:t>
            </a:r>
            <a:r>
              <a:rPr lang="es-MX" sz="2000" i="1" dirty="0">
                <a:latin typeface="Bookman Old Style" pitchFamily="18" charset="0"/>
              </a:rPr>
              <a:t>las empresas, negocios, establecimientos mercantiles y todos aquéllos que resulten necesarios para hacer frente a la contingencia, </a:t>
            </a:r>
            <a:r>
              <a:rPr lang="es-MX" sz="2000" b="1" i="1" u="sng" dirty="0">
                <a:latin typeface="Bookman Old Style" pitchFamily="18" charset="0"/>
              </a:rPr>
              <a:t>de manera enunciativa,</a:t>
            </a:r>
            <a:r>
              <a:rPr lang="es-MX" sz="2000" i="1" dirty="0">
                <a:latin typeface="Bookman Old Style" pitchFamily="18" charset="0"/>
              </a:rPr>
              <a:t> hospitales, clínicas, farmacias, laboratorios, servicios médicos, financieros, telecomunicaciones, y medios de información, servicios hoteleros y de restaurantes, gasolineras, mercados, supermercados, misceláneas, servicios de transportes y distribución de gas, siempre y cuando no correspondan a espacios cerrados con aglomeraciones.</a:t>
            </a:r>
          </a:p>
        </p:txBody>
      </p:sp>
      <p:pic>
        <p:nvPicPr>
          <p:cNvPr id="14338" name="Picture 2" descr="Los agricultores, decisivos también en la prevención del COVID-19 ..."/>
          <p:cNvPicPr>
            <a:picLocks noChangeAspect="1" noChangeArrowheads="1"/>
          </p:cNvPicPr>
          <p:nvPr/>
        </p:nvPicPr>
        <p:blipFill>
          <a:blip r:embed="rId2" cstate="print"/>
          <a:srcRect/>
          <a:stretch>
            <a:fillRect/>
          </a:stretch>
        </p:blipFill>
        <p:spPr bwMode="auto">
          <a:xfrm>
            <a:off x="5214942" y="4714884"/>
            <a:ext cx="3500462" cy="197526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8715436" cy="1323439"/>
          </a:xfrm>
          <a:prstGeom prst="rect">
            <a:avLst/>
          </a:prstGeom>
        </p:spPr>
        <p:txBody>
          <a:bodyPr wrap="square">
            <a:spAutoFit/>
          </a:bodyPr>
          <a:lstStyle/>
          <a:p>
            <a:pPr algn="just"/>
            <a:r>
              <a:rPr lang="es-MX" sz="2000" b="1" cap="all" dirty="0">
                <a:latin typeface="Bookman Old Style" pitchFamily="18" charset="0"/>
              </a:rPr>
              <a:t>ACUERDO por el que se declara como emergencia sanitaria por causa de fuerza mayor, a la epidemia de enfermedad generada por el virus SARS-CoV2 (COVID-19</a:t>
            </a:r>
            <a:r>
              <a:rPr lang="es-MX" sz="2000" b="1" cap="all" dirty="0" smtClean="0">
                <a:latin typeface="Bookman Old Style" pitchFamily="18" charset="0"/>
              </a:rPr>
              <a:t>), publicado el 30 de marzo.</a:t>
            </a:r>
            <a:endParaRPr lang="es-MX" sz="2000" b="1" cap="all" dirty="0">
              <a:latin typeface="Bookman Old Style" pitchFamily="18" charset="0"/>
            </a:endParaRPr>
          </a:p>
        </p:txBody>
      </p:sp>
      <p:sp>
        <p:nvSpPr>
          <p:cNvPr id="3" name="2 Rectángulo"/>
          <p:cNvSpPr/>
          <p:nvPr/>
        </p:nvSpPr>
        <p:spPr>
          <a:xfrm>
            <a:off x="142844" y="1443841"/>
            <a:ext cx="8858312" cy="3477875"/>
          </a:xfrm>
          <a:prstGeom prst="rect">
            <a:avLst/>
          </a:prstGeom>
        </p:spPr>
        <p:txBody>
          <a:bodyPr wrap="square">
            <a:spAutoFit/>
          </a:bodyPr>
          <a:lstStyle/>
          <a:p>
            <a:pPr algn="just"/>
            <a:r>
              <a:rPr lang="es-MX" sz="2000" b="1" i="1" dirty="0">
                <a:latin typeface="Bookman Old Style" pitchFamily="18" charset="0"/>
              </a:rPr>
              <a:t>Primero. </a:t>
            </a:r>
            <a:r>
              <a:rPr lang="es-MX" sz="2000" b="1" i="1" u="heavy" dirty="0">
                <a:solidFill>
                  <a:srgbClr val="FF0000"/>
                </a:solidFill>
                <a:latin typeface="Bookman Old Style" pitchFamily="18" charset="0"/>
              </a:rPr>
              <a:t>Se declara como emergencia sanitaria por causa de fuerza mayor, </a:t>
            </a:r>
            <a:r>
              <a:rPr lang="es-MX" sz="2000" i="1" dirty="0">
                <a:latin typeface="Bookman Old Style" pitchFamily="18" charset="0"/>
              </a:rPr>
              <a:t>a la epidemia de enfermedad generada por el virus SARS-CoV2 (COVID-19</a:t>
            </a:r>
            <a:r>
              <a:rPr lang="es-MX" sz="2000" i="1" dirty="0" smtClean="0">
                <a:latin typeface="Bookman Old Style" pitchFamily="18" charset="0"/>
              </a:rPr>
              <a:t>).</a:t>
            </a:r>
          </a:p>
          <a:p>
            <a:pPr algn="just"/>
            <a:endParaRPr lang="es-MX" sz="2000" i="1" dirty="0">
              <a:latin typeface="Bookman Old Style" pitchFamily="18" charset="0"/>
            </a:endParaRPr>
          </a:p>
          <a:p>
            <a:pPr algn="just"/>
            <a:r>
              <a:rPr lang="es-MX" sz="2000" b="1" i="1" dirty="0">
                <a:latin typeface="Bookman Old Style" pitchFamily="18" charset="0"/>
              </a:rPr>
              <a:t>Segundo.</a:t>
            </a:r>
            <a:r>
              <a:rPr lang="es-MX" sz="2000" i="1" dirty="0">
                <a:latin typeface="Bookman Old Style" pitchFamily="18" charset="0"/>
              </a:rPr>
              <a:t> La Secretaría de Salud determinará todas las acciones que resulten necesarias para atender la emergencia prevista en el numeral anterior.</a:t>
            </a:r>
          </a:p>
          <a:p>
            <a:pPr algn="ctr"/>
            <a:r>
              <a:rPr lang="es-MX" sz="2000" b="1" i="1" dirty="0" smtClean="0">
                <a:latin typeface="Bookman Old Style" pitchFamily="18" charset="0"/>
              </a:rPr>
              <a:t>TRANSITORIO</a:t>
            </a:r>
            <a:endParaRPr lang="es-MX" sz="2000" b="1" i="1" dirty="0">
              <a:latin typeface="Bookman Old Style" pitchFamily="18" charset="0"/>
            </a:endParaRPr>
          </a:p>
          <a:p>
            <a:pPr algn="just"/>
            <a:r>
              <a:rPr lang="es-MX" sz="2000" b="1" i="1" dirty="0">
                <a:latin typeface="Bookman Old Style" pitchFamily="18" charset="0"/>
              </a:rPr>
              <a:t>ÚNICO.</a:t>
            </a:r>
            <a:r>
              <a:rPr lang="es-MX" sz="2000" i="1" dirty="0">
                <a:latin typeface="Bookman Old Style" pitchFamily="18" charset="0"/>
              </a:rPr>
              <a:t> El presente Acuerdo entrará en vigor el día de su publicación en el Diario Oficial de la Federación </a:t>
            </a:r>
            <a:r>
              <a:rPr lang="es-MX" sz="2000" b="1" i="1" dirty="0">
                <a:solidFill>
                  <a:srgbClr val="FF0000"/>
                </a:solidFill>
                <a:latin typeface="Bookman Old Style" pitchFamily="18" charset="0"/>
              </a:rPr>
              <a:t>y estará vigente hasta el 30 de abril de 2020.</a:t>
            </a:r>
          </a:p>
        </p:txBody>
      </p:sp>
      <p:pic>
        <p:nvPicPr>
          <p:cNvPr id="21506" name="Picture 2" descr="Coronavirus: México declara la emergencia sanitaria y la ..."/>
          <p:cNvPicPr>
            <a:picLocks noChangeAspect="1" noChangeArrowheads="1"/>
          </p:cNvPicPr>
          <p:nvPr/>
        </p:nvPicPr>
        <p:blipFill>
          <a:blip r:embed="rId2"/>
          <a:srcRect/>
          <a:stretch>
            <a:fillRect/>
          </a:stretch>
        </p:blipFill>
        <p:spPr bwMode="auto">
          <a:xfrm>
            <a:off x="4786314" y="4857760"/>
            <a:ext cx="4143404" cy="18489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42852"/>
            <a:ext cx="8572560" cy="1323439"/>
          </a:xfrm>
          <a:prstGeom prst="rect">
            <a:avLst/>
          </a:prstGeom>
        </p:spPr>
        <p:txBody>
          <a:bodyPr wrap="square">
            <a:spAutoFit/>
          </a:bodyPr>
          <a:lstStyle/>
          <a:p>
            <a:pPr algn="just"/>
            <a:r>
              <a:rPr lang="es-MX" sz="2000" b="1" cap="all" dirty="0" smtClean="0">
                <a:latin typeface="Bookman Old Style" pitchFamily="18" charset="0"/>
              </a:rPr>
              <a:t>ACUERDO por el que se establecen acciones extraordinarias para atender la emergencia sanitaria generada por el virus SARS-CoV2, publicado el 31 de marzo del 2020.</a:t>
            </a:r>
            <a:endParaRPr lang="es-MX" sz="2000" b="1" cap="all" dirty="0">
              <a:latin typeface="Bookman Old Style" pitchFamily="18" charset="0"/>
            </a:endParaRPr>
          </a:p>
        </p:txBody>
      </p:sp>
      <p:sp>
        <p:nvSpPr>
          <p:cNvPr id="3" name="2 Rectángulo"/>
          <p:cNvSpPr/>
          <p:nvPr/>
        </p:nvSpPr>
        <p:spPr>
          <a:xfrm>
            <a:off x="214282" y="1443841"/>
            <a:ext cx="8715436" cy="3139321"/>
          </a:xfrm>
          <a:prstGeom prst="rect">
            <a:avLst/>
          </a:prstGeom>
        </p:spPr>
        <p:txBody>
          <a:bodyPr wrap="square">
            <a:spAutoFit/>
          </a:bodyPr>
          <a:lstStyle/>
          <a:p>
            <a:pPr lvl="1" algn="just"/>
            <a:r>
              <a:rPr lang="es-MX" b="1" i="1" dirty="0">
                <a:latin typeface="Bookman Old Style" pitchFamily="18" charset="0"/>
              </a:rPr>
              <a:t>ARTÍCULO PRIMERO.-</a:t>
            </a:r>
            <a:r>
              <a:rPr lang="es-MX" i="1" dirty="0">
                <a:latin typeface="Bookman Old Style" pitchFamily="18" charset="0"/>
              </a:rPr>
              <a:t> Se establece como acción extraordinaria, para atender la emergencia sanitaria generada por el virus SARS-CoV2, que los sectores público, social y privado deberán implementar las siguientes medidas</a:t>
            </a:r>
            <a:r>
              <a:rPr lang="es-MX" i="1" dirty="0" smtClean="0">
                <a:latin typeface="Bookman Old Style" pitchFamily="18" charset="0"/>
              </a:rPr>
              <a:t>:</a:t>
            </a:r>
          </a:p>
          <a:p>
            <a:pPr lvl="1" algn="just"/>
            <a:endParaRPr lang="es-MX" i="1" dirty="0">
              <a:latin typeface="Bookman Old Style" pitchFamily="18" charset="0"/>
            </a:endParaRPr>
          </a:p>
          <a:p>
            <a:pPr lvl="1" algn="just"/>
            <a:r>
              <a:rPr lang="es-MX" b="1" i="1" dirty="0">
                <a:solidFill>
                  <a:srgbClr val="FF0000"/>
                </a:solidFill>
                <a:latin typeface="Bookman Old Style" pitchFamily="18" charset="0"/>
              </a:rPr>
              <a:t>I.     Se ordena la suspensión inmediata, del 30 de marzo al 30 de abril de 2020</a:t>
            </a:r>
            <a:r>
              <a:rPr lang="es-MX" i="1" dirty="0">
                <a:solidFill>
                  <a:srgbClr val="FF0000"/>
                </a:solidFill>
                <a:latin typeface="Bookman Old Style" pitchFamily="18" charset="0"/>
              </a:rPr>
              <a:t>, </a:t>
            </a:r>
            <a:r>
              <a:rPr lang="es-MX" b="1" i="1" dirty="0">
                <a:solidFill>
                  <a:srgbClr val="FF0000"/>
                </a:solidFill>
                <a:latin typeface="Bookman Old Style" pitchFamily="18" charset="0"/>
              </a:rPr>
              <a:t>de las actividades no esenciales</a:t>
            </a:r>
            <a:r>
              <a:rPr lang="es-MX" i="1" dirty="0">
                <a:latin typeface="Bookman Old Style" pitchFamily="18" charset="0"/>
              </a:rPr>
              <a:t>, con la finalidad de mitigar la dispersión y transmisión del virus SARS-CoV2 en la comunidad, para disminuir la carga de enfermedad, sus complicaciones y la muerte por COVID-19 en la población residente en el territorio </a:t>
            </a:r>
            <a:r>
              <a:rPr lang="es-MX" i="1" dirty="0" smtClean="0">
                <a:latin typeface="Bookman Old Style" pitchFamily="18" charset="0"/>
              </a:rPr>
              <a:t>nacional.</a:t>
            </a:r>
            <a:endParaRPr lang="es-MX" i="1" dirty="0">
              <a:latin typeface="Bookman Old Style" pitchFamily="18" charset="0"/>
            </a:endParaRPr>
          </a:p>
        </p:txBody>
      </p:sp>
      <p:pic>
        <p:nvPicPr>
          <p:cNvPr id="17412" name="Picture 4" descr="Trabajo de Agricultura y Apicultura en una producción Agrícola ..."/>
          <p:cNvPicPr>
            <a:picLocks noChangeAspect="1" noChangeArrowheads="1"/>
          </p:cNvPicPr>
          <p:nvPr/>
        </p:nvPicPr>
        <p:blipFill>
          <a:blip r:embed="rId2"/>
          <a:srcRect/>
          <a:stretch>
            <a:fillRect/>
          </a:stretch>
        </p:blipFill>
        <p:spPr bwMode="auto">
          <a:xfrm>
            <a:off x="4929190" y="4357694"/>
            <a:ext cx="3929090" cy="22101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42852"/>
            <a:ext cx="8643998" cy="2554545"/>
          </a:xfrm>
          <a:prstGeom prst="rect">
            <a:avLst/>
          </a:prstGeom>
        </p:spPr>
        <p:txBody>
          <a:bodyPr wrap="square">
            <a:spAutoFit/>
          </a:bodyPr>
          <a:lstStyle/>
          <a:p>
            <a:pPr algn="just"/>
            <a:r>
              <a:rPr lang="es-MX" sz="2000" b="1" dirty="0">
                <a:latin typeface="Bookman Old Style" pitchFamily="18" charset="0"/>
              </a:rPr>
              <a:t>c</a:t>
            </a:r>
            <a:r>
              <a:rPr lang="es-MX" sz="2000" b="1" i="1" dirty="0">
                <a:latin typeface="Bookman Old Style" pitchFamily="18" charset="0"/>
              </a:rPr>
              <a:t>)</a:t>
            </a:r>
            <a:r>
              <a:rPr lang="es-MX" sz="2000" i="1" dirty="0">
                <a:latin typeface="Bookman Old Style" pitchFamily="18" charset="0"/>
              </a:rPr>
              <a:t>    Las de los sectores fundamentales de la economía: financieros, el de recaudación tributaria, distribución y venta de energéticos, gasolineras y gas, generación y distribución de agua potable, industria de alimentos y bebidas no alcohólicas, mercados de </a:t>
            </a:r>
            <a:r>
              <a:rPr lang="es-MX" sz="2000" i="1" dirty="0" smtClean="0">
                <a:latin typeface="Bookman Old Style" pitchFamily="18" charset="0"/>
              </a:rPr>
              <a:t>alimentos, supermercados</a:t>
            </a:r>
            <a:r>
              <a:rPr lang="es-MX" sz="2000" i="1" dirty="0">
                <a:latin typeface="Bookman Old Style" pitchFamily="18" charset="0"/>
              </a:rPr>
              <a:t>, tiendas de autoservicio, abarrotes y venta de alimentos preparados; servicios de transporte de pasajeros y de carga; </a:t>
            </a:r>
            <a:r>
              <a:rPr lang="es-MX" sz="2000" b="1" i="1" dirty="0">
                <a:solidFill>
                  <a:srgbClr val="FF0000"/>
                </a:solidFill>
                <a:effectLst>
                  <a:outerShdw blurRad="38100" dist="38100" dir="2700000" algn="tl">
                    <a:srgbClr val="000000">
                      <a:alpha val="43137"/>
                    </a:srgbClr>
                  </a:outerShdw>
                </a:effectLst>
                <a:latin typeface="Bookman Old Style" pitchFamily="18" charset="0"/>
              </a:rPr>
              <a:t>producción agrícola, </a:t>
            </a:r>
            <a:r>
              <a:rPr lang="es-MX" sz="2000" i="1" dirty="0">
                <a:latin typeface="Bookman Old Style" pitchFamily="18" charset="0"/>
              </a:rPr>
              <a:t>pesquera y pecuaria, </a:t>
            </a:r>
            <a:r>
              <a:rPr lang="es-MX" sz="2000" b="1" i="1" dirty="0">
                <a:solidFill>
                  <a:srgbClr val="FF0000"/>
                </a:solidFill>
                <a:effectLst>
                  <a:outerShdw blurRad="38100" dist="38100" dir="2700000" algn="tl">
                    <a:srgbClr val="000000">
                      <a:alpha val="43137"/>
                    </a:srgbClr>
                  </a:outerShdw>
                </a:effectLst>
                <a:latin typeface="Bookman Old Style" pitchFamily="18" charset="0"/>
              </a:rPr>
              <a:t>agroindustria</a:t>
            </a:r>
            <a:r>
              <a:rPr lang="es-MX" sz="2000" i="1" dirty="0">
                <a:latin typeface="Bookman Old Style" pitchFamily="18" charset="0"/>
              </a:rPr>
              <a:t>, industria química, </a:t>
            </a:r>
            <a:r>
              <a:rPr lang="es-MX" sz="2000" i="1" dirty="0" smtClean="0">
                <a:latin typeface="Bookman Old Style" pitchFamily="18" charset="0"/>
              </a:rPr>
              <a:t>(…)</a:t>
            </a:r>
            <a:endParaRPr lang="es-MX" sz="2000" i="1" dirty="0">
              <a:latin typeface="Bookman Old Style" pitchFamily="18" charset="0"/>
            </a:endParaRPr>
          </a:p>
        </p:txBody>
      </p:sp>
      <p:pic>
        <p:nvPicPr>
          <p:cNvPr id="18434" name="Picture 2" descr="Lanzan convocatoria para trabajo agrícola - Diario Ultimátum"/>
          <p:cNvPicPr>
            <a:picLocks noChangeAspect="1" noChangeArrowheads="1"/>
          </p:cNvPicPr>
          <p:nvPr/>
        </p:nvPicPr>
        <p:blipFill>
          <a:blip r:embed="rId2"/>
          <a:srcRect/>
          <a:stretch>
            <a:fillRect/>
          </a:stretch>
        </p:blipFill>
        <p:spPr bwMode="auto">
          <a:xfrm>
            <a:off x="928662" y="2928934"/>
            <a:ext cx="7620000" cy="34385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2"/>
            <a:ext cx="8786874" cy="4093428"/>
          </a:xfrm>
          <a:prstGeom prst="rect">
            <a:avLst/>
          </a:prstGeom>
        </p:spPr>
        <p:txBody>
          <a:bodyPr wrap="square">
            <a:spAutoFit/>
          </a:bodyPr>
          <a:lstStyle/>
          <a:p>
            <a:pPr algn="just"/>
            <a:r>
              <a:rPr lang="es-MX" sz="2000" b="1" i="1" dirty="0">
                <a:latin typeface="Bookman Old Style" pitchFamily="18" charset="0"/>
              </a:rPr>
              <a:t>III.</a:t>
            </a:r>
            <a:r>
              <a:rPr lang="es-MX" sz="2000" i="1" dirty="0">
                <a:latin typeface="Bookman Old Style" pitchFamily="18" charset="0"/>
              </a:rPr>
              <a:t>    En todos los lugares y recintos en los que se realizan las actividades definidas como esenciales, se deberán observar, de manera obligatoria, las siguientes prácticas</a:t>
            </a:r>
            <a:r>
              <a:rPr lang="es-MX" sz="2000" i="1" dirty="0" smtClean="0">
                <a:latin typeface="Bookman Old Style" pitchFamily="18" charset="0"/>
              </a:rPr>
              <a:t>:</a:t>
            </a:r>
          </a:p>
          <a:p>
            <a:pPr algn="just"/>
            <a:endParaRPr lang="es-MX" sz="2000" i="1" dirty="0">
              <a:latin typeface="Bookman Old Style" pitchFamily="18" charset="0"/>
            </a:endParaRPr>
          </a:p>
          <a:p>
            <a:pPr algn="just"/>
            <a:r>
              <a:rPr lang="es-MX" sz="2000" b="1" i="1" dirty="0">
                <a:solidFill>
                  <a:srgbClr val="FF0000"/>
                </a:solidFill>
                <a:latin typeface="Bookman Old Style" pitchFamily="18" charset="0"/>
              </a:rPr>
              <a:t>a)</a:t>
            </a:r>
            <a:r>
              <a:rPr lang="es-MX" sz="2000" i="1" dirty="0">
                <a:solidFill>
                  <a:srgbClr val="FF0000"/>
                </a:solidFill>
                <a:latin typeface="Bookman Old Style" pitchFamily="18" charset="0"/>
              </a:rPr>
              <a:t>    </a:t>
            </a:r>
            <a:r>
              <a:rPr lang="es-MX" sz="2000" b="1" i="1" dirty="0">
                <a:solidFill>
                  <a:srgbClr val="FF0000"/>
                </a:solidFill>
                <a:latin typeface="Bookman Old Style" pitchFamily="18" charset="0"/>
              </a:rPr>
              <a:t>No se podrán realizar reuniones o congregaciones de más de 50 personas;</a:t>
            </a:r>
          </a:p>
          <a:p>
            <a:pPr algn="just"/>
            <a:r>
              <a:rPr lang="es-MX" sz="2000" b="1" i="1" dirty="0">
                <a:latin typeface="Bookman Old Style" pitchFamily="18" charset="0"/>
              </a:rPr>
              <a:t>b)</a:t>
            </a:r>
            <a:r>
              <a:rPr lang="es-MX" sz="2000" i="1" dirty="0">
                <a:latin typeface="Bookman Old Style" pitchFamily="18" charset="0"/>
              </a:rPr>
              <a:t>    Las personas deberán lavarse las manos frecuentemente;</a:t>
            </a:r>
          </a:p>
          <a:p>
            <a:pPr algn="just"/>
            <a:r>
              <a:rPr lang="es-MX" sz="2000" b="1" i="1" dirty="0">
                <a:latin typeface="Bookman Old Style" pitchFamily="18" charset="0"/>
              </a:rPr>
              <a:t>c)</a:t>
            </a:r>
            <a:r>
              <a:rPr lang="es-MX" sz="2000" i="1" dirty="0">
                <a:latin typeface="Bookman Old Style" pitchFamily="18" charset="0"/>
              </a:rPr>
              <a:t>    Las personas deberán estornudar o toser aplicando la etiqueta respiratoria (cubriendo nariz y boca con un pañuelo desechable o con el antebrazo);</a:t>
            </a:r>
          </a:p>
          <a:p>
            <a:pPr algn="just"/>
            <a:r>
              <a:rPr lang="es-MX" sz="2000" b="1" i="1" dirty="0">
                <a:latin typeface="Bookman Old Style" pitchFamily="18" charset="0"/>
              </a:rPr>
              <a:t>d)</a:t>
            </a:r>
            <a:r>
              <a:rPr lang="es-MX" sz="2000" i="1" dirty="0">
                <a:latin typeface="Bookman Old Style" pitchFamily="18" charset="0"/>
              </a:rPr>
              <a:t>    No saludar de beso, de mano o abrazo (saludo a distancia), y</a:t>
            </a:r>
          </a:p>
          <a:p>
            <a:pPr algn="just"/>
            <a:r>
              <a:rPr lang="es-MX" sz="2000" b="1" i="1" dirty="0">
                <a:latin typeface="Bookman Old Style" pitchFamily="18" charset="0"/>
              </a:rPr>
              <a:t>e)</a:t>
            </a:r>
            <a:r>
              <a:rPr lang="es-MX" sz="2000" i="1" dirty="0">
                <a:latin typeface="Bookman Old Style" pitchFamily="18" charset="0"/>
              </a:rPr>
              <a:t>    Todas las demás medidas de sana distancia vigentes, emitidas por la Secretaría de Salud Federal;</a:t>
            </a:r>
          </a:p>
        </p:txBody>
      </p:sp>
      <p:pic>
        <p:nvPicPr>
          <p:cNvPr id="19458" name="Picture 2" descr="🦠 ¿En qué consiste la &quot;sana distancia&quot; recomendada por el ..."/>
          <p:cNvPicPr>
            <a:picLocks noChangeAspect="1" noChangeArrowheads="1"/>
          </p:cNvPicPr>
          <p:nvPr/>
        </p:nvPicPr>
        <p:blipFill>
          <a:blip r:embed="rId2"/>
          <a:srcRect/>
          <a:stretch>
            <a:fillRect/>
          </a:stretch>
        </p:blipFill>
        <p:spPr bwMode="auto">
          <a:xfrm>
            <a:off x="4572000" y="4286256"/>
            <a:ext cx="4143404" cy="23036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2562</Words>
  <Application>Microsoft Office PowerPoint</Application>
  <PresentationFormat>Presentación en pantalla (4:3)</PresentationFormat>
  <Paragraphs>159</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Gustavo Robles Balderrama</dc:creator>
  <cp:lastModifiedBy>USUARIO</cp:lastModifiedBy>
  <cp:revision>85</cp:revision>
  <dcterms:created xsi:type="dcterms:W3CDTF">2020-04-22T15:16:39Z</dcterms:created>
  <dcterms:modified xsi:type="dcterms:W3CDTF">2020-04-24T17:55:03Z</dcterms:modified>
</cp:coreProperties>
</file>