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1" r:id="rId2"/>
    <p:sldId id="428" r:id="rId3"/>
    <p:sldId id="295" r:id="rId4"/>
    <p:sldId id="426" r:id="rId5"/>
    <p:sldId id="291" r:id="rId6"/>
    <p:sldId id="359" r:id="rId7"/>
    <p:sldId id="267" r:id="rId8"/>
    <p:sldId id="268" r:id="rId9"/>
    <p:sldId id="430" r:id="rId10"/>
    <p:sldId id="269" r:id="rId11"/>
    <p:sldId id="360" r:id="rId12"/>
    <p:sldId id="271" r:id="rId13"/>
    <p:sldId id="272" r:id="rId14"/>
    <p:sldId id="273" r:id="rId15"/>
    <p:sldId id="281" r:id="rId16"/>
    <p:sldId id="274" r:id="rId17"/>
    <p:sldId id="275" r:id="rId18"/>
    <p:sldId id="361" r:id="rId19"/>
    <p:sldId id="423" r:id="rId20"/>
    <p:sldId id="424" r:id="rId21"/>
    <p:sldId id="293" r:id="rId22"/>
    <p:sldId id="266" r:id="rId23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4976C7"/>
    <a:srgbClr val="2B4B85"/>
    <a:srgbClr val="1767B3"/>
    <a:srgbClr val="335A9F"/>
    <a:srgbClr val="6D91D1"/>
    <a:srgbClr val="9AB4DE"/>
    <a:srgbClr val="83A3D7"/>
    <a:srgbClr val="5F86CD"/>
    <a:srgbClr val="3A6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77" autoAdjust="0"/>
    <p:restoredTop sz="94660"/>
  </p:normalViewPr>
  <p:slideViewPr>
    <p:cSldViewPr snapToGrid="0">
      <p:cViewPr varScale="1">
        <p:scale>
          <a:sx n="72" d="100"/>
          <a:sy n="72" d="100"/>
        </p:scale>
        <p:origin x="92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EA66F-FD38-4620-A6ED-6E96F3A93D27}" type="datetimeFigureOut">
              <a:rPr lang="es-MX" smtClean="0"/>
              <a:t>26/02/2020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8BB9E2-E7AC-4F4F-89BD-3D7F7C71978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62723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62AB9-3845-4168-AA5D-BCD92BD4E05F}" type="datetime1">
              <a:rPr lang="es-MX" smtClean="0"/>
              <a:t>26/02/2020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62F5-7ECE-4C74-AB6F-926AD9782B7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1545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BCFF3-924A-4E41-B631-58066F3DE981}" type="datetime1">
              <a:rPr lang="es-MX" smtClean="0"/>
              <a:t>26/02/2020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62F5-7ECE-4C74-AB6F-926AD9782B7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07447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E812-D6A8-4101-99BE-7980A679675B}" type="datetime1">
              <a:rPr lang="es-MX" smtClean="0"/>
              <a:t>26/02/2020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62F5-7ECE-4C74-AB6F-926AD9782B7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6727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C9904-CDC4-496F-8C0C-C4FB0E473EE1}" type="datetime1">
              <a:rPr lang="es-MX" smtClean="0"/>
              <a:t>26/02/2020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62F5-7ECE-4C74-AB6F-926AD9782B7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0880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D8CB1-B23A-4BE9-BFDB-FD946DF3FA2E}" type="datetime1">
              <a:rPr lang="es-MX" smtClean="0"/>
              <a:t>26/02/2020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62F5-7ECE-4C74-AB6F-926AD9782B7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9995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96F96-6C20-4C3C-9108-10568FFC153F}" type="datetime1">
              <a:rPr lang="es-MX" smtClean="0"/>
              <a:t>26/02/2020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62F5-7ECE-4C74-AB6F-926AD9782B7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71151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9668F7-059D-4C24-9D62-BD69BD8324A1}" type="datetime1">
              <a:rPr lang="es-MX" smtClean="0"/>
              <a:t>26/02/2020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62F5-7ECE-4C74-AB6F-926AD9782B7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0037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6442C-3051-4E6D-8F62-FBD0090BDED7}" type="datetime1">
              <a:rPr lang="es-MX" smtClean="0"/>
              <a:t>26/02/2020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62F5-7ECE-4C74-AB6F-926AD9782B7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1151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7BB15-1471-4315-85DD-71B2B7B2BF9F}" type="datetime1">
              <a:rPr lang="es-MX" smtClean="0"/>
              <a:t>26/02/2020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62F5-7ECE-4C74-AB6F-926AD9782B7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1277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62CB8-1268-44DB-9078-AD6DE826F298}" type="datetime1">
              <a:rPr lang="es-MX" smtClean="0"/>
              <a:t>26/02/2020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62F5-7ECE-4C74-AB6F-926AD9782B7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0461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78DBC-F3D9-4EF8-BFCA-7B4AA5866E1E}" type="datetime1">
              <a:rPr lang="es-MX" smtClean="0"/>
              <a:t>26/02/2020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62F5-7ECE-4C74-AB6F-926AD9782B7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2572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BC8D3-0BF8-4AD9-A2E5-8BA2E18DF799}" type="datetime1">
              <a:rPr lang="es-MX" smtClean="0"/>
              <a:t>26/02/2020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562F5-7ECE-4C74-AB6F-926AD9782B7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9928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 descr="Una imagen de una ciudad&#10;&#10;Descripción generada automáticamente">
            <a:extLst>
              <a:ext uri="{FF2B5EF4-FFF2-40B4-BE49-F238E27FC236}">
                <a16:creationId xmlns:a16="http://schemas.microsoft.com/office/drawing/2014/main" id="{A64C4978-6FCA-43FE-8DBA-7F9E15C709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60" y="-12521"/>
            <a:ext cx="12203560" cy="6870521"/>
          </a:xfrm>
          <a:prstGeom prst="rect">
            <a:avLst/>
          </a:prstGeom>
        </p:spPr>
      </p:pic>
      <p:sp>
        <p:nvSpPr>
          <p:cNvPr id="18" name="12 Rectángulo">
            <a:extLst>
              <a:ext uri="{FF2B5EF4-FFF2-40B4-BE49-F238E27FC236}">
                <a16:creationId xmlns:a16="http://schemas.microsoft.com/office/drawing/2014/main" id="{7952B953-687B-44E0-BD16-BD3E018E527B}"/>
              </a:ext>
            </a:extLst>
          </p:cNvPr>
          <p:cNvSpPr/>
          <p:nvPr/>
        </p:nvSpPr>
        <p:spPr>
          <a:xfrm>
            <a:off x="-11560" y="5109910"/>
            <a:ext cx="12203560" cy="943897"/>
          </a:xfrm>
          <a:prstGeom prst="rect">
            <a:avLst/>
          </a:prstGeom>
          <a:solidFill>
            <a:srgbClr val="4976C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MX" sz="2800" b="1" dirty="0">
              <a:solidFill>
                <a:schemeClr val="tx1"/>
              </a:solidFill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3666821" y="5297031"/>
            <a:ext cx="8288326" cy="7324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de-DE" sz="2400" b="1" dirty="0">
                <a:solidFill>
                  <a:schemeClr val="bg1"/>
                </a:solidFill>
              </a:rPr>
              <a:t>C.P.C. Ángel Contreras Moreno</a:t>
            </a:r>
          </a:p>
          <a:p>
            <a:pPr algn="r">
              <a:spcBef>
                <a:spcPts val="0"/>
              </a:spcBef>
            </a:pPr>
            <a:r>
              <a:rPr lang="de-DE" sz="1600" b="1" dirty="0">
                <a:solidFill>
                  <a:schemeClr val="bg1"/>
                </a:solidFill>
              </a:rPr>
              <a:t>Presidente del Consejo Ejecutivo Nacional del IMMPC</a:t>
            </a:r>
            <a:endParaRPr lang="de-DE" sz="1400" b="1" dirty="0">
              <a:solidFill>
                <a:schemeClr val="bg1"/>
              </a:solidFill>
            </a:endParaRPr>
          </a:p>
          <a:p>
            <a:pPr algn="r"/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292149" y="6272800"/>
            <a:ext cx="4484914" cy="366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www.</a:t>
            </a:r>
            <a:r>
              <a:rPr lang="de-DE" sz="2000" b="1" dirty="0">
                <a:solidFill>
                  <a:schemeClr val="bg1"/>
                </a:solidFill>
              </a:rPr>
              <a:t>immpc</a:t>
            </a:r>
            <a:r>
              <a:rPr lang="de-DE" sz="2000" dirty="0">
                <a:solidFill>
                  <a:schemeClr val="bg1"/>
                </a:solidFill>
              </a:rPr>
              <a:t>.org.mx</a:t>
            </a:r>
            <a:endParaRPr lang="de-DE" sz="2800" dirty="0">
              <a:solidFill>
                <a:schemeClr val="bg1"/>
              </a:solidFill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E142F4DD-2ACA-4FB2-B4A6-4C4C8510F03A}"/>
              </a:ext>
            </a:extLst>
          </p:cNvPr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791" y="3349300"/>
            <a:ext cx="1740291" cy="1062281"/>
          </a:xfrm>
          <a:prstGeom prst="rect">
            <a:avLst/>
          </a:prstGeom>
        </p:spPr>
      </p:pic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9369E3E7-24B0-4472-85D3-03638240B4B4}"/>
              </a:ext>
            </a:extLst>
          </p:cNvPr>
          <p:cNvSpPr/>
          <p:nvPr/>
        </p:nvSpPr>
        <p:spPr>
          <a:xfrm>
            <a:off x="5007432" y="2243348"/>
            <a:ext cx="5937342" cy="2532185"/>
          </a:xfrm>
          <a:prstGeom prst="roundRect">
            <a:avLst/>
          </a:prstGeom>
          <a:solidFill>
            <a:schemeClr val="bg2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Modelo</a:t>
            </a:r>
            <a:r>
              <a:rPr lang="es-MX" sz="3200" dirty="0"/>
              <a:t> </a:t>
            </a:r>
            <a:r>
              <a:rPr lang="es-MX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</a:t>
            </a:r>
            <a:r>
              <a:rPr lang="es-MX" sz="3200" dirty="0"/>
              <a:t> </a:t>
            </a:r>
            <a:r>
              <a:rPr lang="es-MX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Gestión Empresarial: Marco de referencia a las mejores prácticas</a:t>
            </a:r>
            <a:endParaRPr lang="es-MX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38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551543" y="1840037"/>
            <a:ext cx="1108134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200" dirty="0">
                <a:latin typeface="Eurostile" pitchFamily="34" charset="0"/>
              </a:rPr>
              <a:t>La </a:t>
            </a:r>
            <a:r>
              <a:rPr lang="es-MX" sz="2200" b="1" dirty="0">
                <a:latin typeface="Eurostile" pitchFamily="34" charset="0"/>
              </a:rPr>
              <a:t>Filosofía Corporativa</a:t>
            </a:r>
            <a:r>
              <a:rPr lang="es-MX" sz="2200" dirty="0">
                <a:latin typeface="Eurostile" pitchFamily="34" charset="0"/>
              </a:rPr>
              <a:t> es la estructura conceptual que la organización define para orientar o inspirar el comportamiento de los miembros de la organización, y responde a las cuestiones fundamentales de su existencia. </a:t>
            </a:r>
            <a:r>
              <a:rPr lang="es-MX" sz="2200" b="1" dirty="0">
                <a:latin typeface="Eurostile" pitchFamily="34" charset="0"/>
              </a:rPr>
              <a:t>Nos indica la razón de ser de la organización y su valor institucional.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MX" sz="2200" dirty="0">
              <a:latin typeface="Eurostile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MX" sz="2200" dirty="0">
              <a:latin typeface="Eurostile" pitchFamily="34" charset="0"/>
            </a:endParaRPr>
          </a:p>
          <a:p>
            <a:pPr lvl="0" algn="just"/>
            <a:endParaRPr lang="es-MX" sz="2200" dirty="0">
              <a:latin typeface="Eurostile" pitchFamily="34" charset="0"/>
            </a:endParaRPr>
          </a:p>
          <a:p>
            <a:pPr lvl="0" algn="just"/>
            <a:r>
              <a:rPr lang="es-ES" sz="2200" dirty="0">
                <a:latin typeface="Eurostile" pitchFamily="34" charset="0"/>
              </a:rPr>
              <a:t> </a:t>
            </a:r>
            <a:endParaRPr lang="es-MX" sz="2200" dirty="0">
              <a:latin typeface="Eurostile" pitchFamily="34" charset="0"/>
            </a:endParaRPr>
          </a:p>
        </p:txBody>
      </p:sp>
      <p:pic>
        <p:nvPicPr>
          <p:cNvPr id="19" name="18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65"/>
          <a:stretch/>
        </p:blipFill>
        <p:spPr>
          <a:xfrm>
            <a:off x="0" y="251768"/>
            <a:ext cx="12192000" cy="1058114"/>
          </a:xfrm>
          <a:prstGeom prst="rect">
            <a:avLst/>
          </a:prstGeom>
        </p:spPr>
      </p:pic>
      <p:grpSp>
        <p:nvGrpSpPr>
          <p:cNvPr id="30" name="29 Grupo"/>
          <p:cNvGrpSpPr/>
          <p:nvPr/>
        </p:nvGrpSpPr>
        <p:grpSpPr>
          <a:xfrm>
            <a:off x="5737707" y="225944"/>
            <a:ext cx="5173211" cy="1056580"/>
            <a:chOff x="1165705" y="248563"/>
            <a:chExt cx="5173211" cy="1056580"/>
          </a:xfrm>
        </p:grpSpPr>
        <p:sp>
          <p:nvSpPr>
            <p:cNvPr id="23" name="22 Rectángulo"/>
            <p:cNvSpPr/>
            <p:nvPr/>
          </p:nvSpPr>
          <p:spPr>
            <a:xfrm>
              <a:off x="2498117" y="248563"/>
              <a:ext cx="383951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es-E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urostile" pitchFamily="34" charset="0"/>
                </a:rPr>
                <a:t>Filosofía Corporativa</a:t>
              </a:r>
            </a:p>
          </p:txBody>
        </p:sp>
        <p:sp>
          <p:nvSpPr>
            <p:cNvPr id="24" name="23 Rectángulo"/>
            <p:cNvSpPr/>
            <p:nvPr/>
          </p:nvSpPr>
          <p:spPr>
            <a:xfrm>
              <a:off x="1165705" y="781923"/>
              <a:ext cx="517321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r"/>
              <a:r>
                <a:rPr lang="es-ES" sz="28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urostile" pitchFamily="34" charset="0"/>
                </a:rPr>
                <a:t>Organización</a:t>
              </a:r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AF1931CD-5717-4711-9280-465A870221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32" y="3760029"/>
            <a:ext cx="7557910" cy="255575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CF07D45-929B-4EEE-924A-EE2EF801A71E}"/>
              </a:ext>
            </a:extLst>
          </p:cNvPr>
          <p:cNvSpPr/>
          <p:nvPr/>
        </p:nvSpPr>
        <p:spPr>
          <a:xfrm>
            <a:off x="7319411" y="3732671"/>
            <a:ext cx="443604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200" dirty="0">
                <a:latin typeface="Eurostile" pitchFamily="34" charset="0"/>
              </a:rPr>
              <a:t>Elementos de cumplimiento</a:t>
            </a:r>
            <a:r>
              <a:rPr lang="es-MX" sz="2200" dirty="0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200" dirty="0">
                <a:latin typeface="Eurostile" pitchFamily="34" charset="0"/>
              </a:rPr>
              <a:t>Misión, Visión, Principios y Valores.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200" dirty="0">
                <a:latin typeface="Eurostile" pitchFamily="34" charset="0"/>
              </a:rPr>
              <a:t>Código de Ética, Comité de Ética y Línea de Denuncia.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200" dirty="0">
                <a:latin typeface="Eurostile" pitchFamily="34" charset="0"/>
              </a:rPr>
              <a:t>Principios de Responsabilidad Social Corporativa. </a:t>
            </a:r>
          </a:p>
          <a:p>
            <a:pPr marL="285750" indent="-285750">
              <a:buFont typeface="Arial" pitchFamily="34" charset="0"/>
              <a:buChar char="•"/>
            </a:pPr>
            <a:endParaRPr lang="es-MX" dirty="0">
              <a:latin typeface="Eurostile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FD27311-0325-40AB-BF72-EBE28C5FCE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389" y="365141"/>
            <a:ext cx="788326" cy="78832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9092A4D-24E9-403A-B96E-1377811EBD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913" y="5840955"/>
            <a:ext cx="1156525" cy="68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6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624114" y="1590477"/>
            <a:ext cx="110993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200" dirty="0">
                <a:latin typeface="Eurostile" pitchFamily="34" charset="0"/>
              </a:rPr>
              <a:t>Las empresas viven un ambiente de cambios constantes, donde </a:t>
            </a:r>
            <a:r>
              <a:rPr lang="es-MX" sz="2200" b="1" dirty="0">
                <a:latin typeface="Eurostile" pitchFamily="34" charset="0"/>
              </a:rPr>
              <a:t>la Planeación Estratégica es un paso fundamental para concretar su visión</a:t>
            </a:r>
            <a:r>
              <a:rPr lang="es-MX" sz="2200" dirty="0">
                <a:latin typeface="Eurostile" pitchFamily="34" charset="0"/>
              </a:rPr>
              <a:t>. Los planes se ven amenazados por la inestabilidad del entorno, por acciones inesperadas de la competencia y por necesidades cambiantes del mercado.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MX" sz="2200" dirty="0">
              <a:latin typeface="Eurostile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MX" sz="2200" dirty="0">
              <a:latin typeface="Eurostile" pitchFamily="34" charset="0"/>
            </a:endParaRPr>
          </a:p>
          <a:p>
            <a:pPr lvl="0" algn="just"/>
            <a:r>
              <a:rPr lang="es-ES" sz="2200" dirty="0">
                <a:latin typeface="Eurostile" pitchFamily="34" charset="0"/>
              </a:rPr>
              <a:t> </a:t>
            </a:r>
            <a:endParaRPr lang="es-MX" sz="2200" dirty="0">
              <a:latin typeface="Eurostile" pitchFamily="34" charset="0"/>
            </a:endParaRPr>
          </a:p>
        </p:txBody>
      </p:sp>
      <p:pic>
        <p:nvPicPr>
          <p:cNvPr id="19" name="18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65"/>
          <a:stretch/>
        </p:blipFill>
        <p:spPr>
          <a:xfrm>
            <a:off x="0" y="191482"/>
            <a:ext cx="12191999" cy="1058114"/>
          </a:xfrm>
          <a:prstGeom prst="rect">
            <a:avLst/>
          </a:prstGeom>
        </p:spPr>
      </p:pic>
      <p:grpSp>
        <p:nvGrpSpPr>
          <p:cNvPr id="3" name="2 Grupo"/>
          <p:cNvGrpSpPr/>
          <p:nvPr/>
        </p:nvGrpSpPr>
        <p:grpSpPr>
          <a:xfrm>
            <a:off x="5631636" y="174704"/>
            <a:ext cx="5171924" cy="1027552"/>
            <a:chOff x="323529" y="248563"/>
            <a:chExt cx="5171924" cy="1027552"/>
          </a:xfrm>
        </p:grpSpPr>
        <p:sp>
          <p:nvSpPr>
            <p:cNvPr id="21" name="20 Rectángulo"/>
            <p:cNvSpPr/>
            <p:nvPr/>
          </p:nvSpPr>
          <p:spPr>
            <a:xfrm>
              <a:off x="1532509" y="248563"/>
              <a:ext cx="3962944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es-E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urostile" pitchFamily="34" charset="0"/>
                </a:rPr>
                <a:t>Dirección Estratégica</a:t>
              </a:r>
            </a:p>
          </p:txBody>
        </p:sp>
        <p:sp>
          <p:nvSpPr>
            <p:cNvPr id="22" name="21 Rectángulo"/>
            <p:cNvSpPr/>
            <p:nvPr/>
          </p:nvSpPr>
          <p:spPr>
            <a:xfrm>
              <a:off x="323529" y="752895"/>
              <a:ext cx="5145818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r"/>
              <a:r>
                <a:rPr lang="es-ES" sz="28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urostile" pitchFamily="34" charset="0"/>
                </a:rPr>
                <a:t>Rumbo</a:t>
              </a:r>
            </a:p>
          </p:txBody>
        </p:sp>
      </p:grpSp>
      <p:pic>
        <p:nvPicPr>
          <p:cNvPr id="3075" name="Picture 3" descr="C:\Users\admin\AppData\Local\Microsoft\Windows\Temporary Internet Files\Content.IE5\G699QALA\MC900441724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0697" y="296877"/>
            <a:ext cx="847323" cy="84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3787A18-C63D-4729-843A-88C0E62D45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80790"/>
            <a:ext cx="7367081" cy="2139018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810E2B21-137E-459D-B84C-A9E14BAD03A2}"/>
              </a:ext>
            </a:extLst>
          </p:cNvPr>
          <p:cNvSpPr/>
          <p:nvPr/>
        </p:nvSpPr>
        <p:spPr>
          <a:xfrm>
            <a:off x="7802427" y="2482844"/>
            <a:ext cx="4084773" cy="353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200" dirty="0">
                <a:latin typeface="Eurostile" pitchFamily="34" charset="0"/>
              </a:rPr>
              <a:t>Elementos de cumplimiento: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Análisis Estratégico.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Ambiente Interno y Externo.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Determinación de Objetivos.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Iniciativas o Proyectos.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Indicadores de Desempeño.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Alineación Estratégica.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Comunicación.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Reuniones de Análisis de la Estrategia.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Sistema de Gestión de la Estrategia.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200" dirty="0">
              <a:latin typeface="Eurostile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A42D0D1-A763-4B86-BBB1-668D751C9F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873" y="5958942"/>
            <a:ext cx="1156525" cy="68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5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793257" y="1749254"/>
            <a:ext cx="1065851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200" b="1" dirty="0">
                <a:latin typeface="Eurostile" pitchFamily="34" charset="0"/>
              </a:rPr>
              <a:t>La Administración de Riesgos </a:t>
            </a:r>
            <a:r>
              <a:rPr lang="es-MX" sz="2200" dirty="0">
                <a:latin typeface="Eurostile" pitchFamily="34" charset="0"/>
              </a:rPr>
              <a:t>es el proceso mediante el cual la administración de una empresa promueve una cultura enfocada a la gestión de riesgos y control. </a:t>
            </a:r>
            <a:r>
              <a:rPr lang="es-MX" sz="2200" b="1" dirty="0">
                <a:latin typeface="Eurostile" pitchFamily="34" charset="0"/>
              </a:rPr>
              <a:t>Su objetivo es la identificación, la evaluación y el establecimiento de respuestas a los riesgos que afecten de forma adversa a la organización</a:t>
            </a:r>
            <a:r>
              <a:rPr lang="es-MX" sz="2200" dirty="0">
                <a:latin typeface="Eurostile" pitchFamily="34" charset="0"/>
              </a:rPr>
              <a:t>. De esta forma se protegen los intereses que guardan los accionistas, inversionistas y todos sus grupos de interés.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MX" sz="2200" dirty="0">
              <a:latin typeface="Eurostile" pitchFamily="34" charset="0"/>
            </a:endParaRPr>
          </a:p>
        </p:txBody>
      </p:sp>
      <p:pic>
        <p:nvPicPr>
          <p:cNvPr id="19" name="18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65"/>
          <a:stretch/>
        </p:blipFill>
        <p:spPr>
          <a:xfrm>
            <a:off x="-419" y="263075"/>
            <a:ext cx="12191999" cy="1058114"/>
          </a:xfrm>
          <a:prstGeom prst="rect">
            <a:avLst/>
          </a:prstGeom>
        </p:spPr>
      </p:pic>
      <p:grpSp>
        <p:nvGrpSpPr>
          <p:cNvPr id="25" name="24 Grupo"/>
          <p:cNvGrpSpPr/>
          <p:nvPr/>
        </p:nvGrpSpPr>
        <p:grpSpPr>
          <a:xfrm>
            <a:off x="11240146" y="424082"/>
            <a:ext cx="740622" cy="513610"/>
            <a:chOff x="4715859" y="385524"/>
            <a:chExt cx="740622" cy="513610"/>
          </a:xfrm>
        </p:grpSpPr>
        <p:sp>
          <p:nvSpPr>
            <p:cNvPr id="23" name="22 Anillo"/>
            <p:cNvSpPr/>
            <p:nvPr/>
          </p:nvSpPr>
          <p:spPr>
            <a:xfrm>
              <a:off x="4715859" y="385524"/>
              <a:ext cx="432000" cy="432000"/>
            </a:xfrm>
            <a:prstGeom prst="donut">
              <a:avLst>
                <a:gd name="adj" fmla="val 1044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solidFill>
                  <a:schemeClr val="tx1"/>
                </a:solidFill>
              </a:endParaRPr>
            </a:p>
          </p:txBody>
        </p:sp>
        <p:sp>
          <p:nvSpPr>
            <p:cNvPr id="3" name="2 Rectángulo"/>
            <p:cNvSpPr/>
            <p:nvPr/>
          </p:nvSpPr>
          <p:spPr>
            <a:xfrm rot="2261524">
              <a:off x="5132481" y="827134"/>
              <a:ext cx="324000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5 Recortar rectángulo de esquina del mismo lado"/>
            <p:cNvSpPr/>
            <p:nvPr/>
          </p:nvSpPr>
          <p:spPr>
            <a:xfrm rot="18601674" flipV="1">
              <a:off x="5060812" y="684028"/>
              <a:ext cx="146092" cy="149922"/>
            </a:xfrm>
            <a:prstGeom prst="snip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24" name="23 Grupo"/>
          <p:cNvGrpSpPr/>
          <p:nvPr/>
        </p:nvGrpSpPr>
        <p:grpSpPr>
          <a:xfrm>
            <a:off x="3335029" y="256577"/>
            <a:ext cx="7914008" cy="1126595"/>
            <a:chOff x="-1191269" y="291876"/>
            <a:chExt cx="6111773" cy="1126595"/>
          </a:xfrm>
        </p:grpSpPr>
        <p:sp>
          <p:nvSpPr>
            <p:cNvPr id="20" name="19 Rectángulo"/>
            <p:cNvSpPr/>
            <p:nvPr/>
          </p:nvSpPr>
          <p:spPr>
            <a:xfrm>
              <a:off x="-1191269" y="291876"/>
              <a:ext cx="5763269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r"/>
              <a:r>
                <a:rPr lang="es-E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urostile" pitchFamily="34" charset="0"/>
                </a:rPr>
                <a:t>Administración de</a:t>
              </a:r>
            </a:p>
          </p:txBody>
        </p:sp>
        <p:sp>
          <p:nvSpPr>
            <p:cNvPr id="11" name="10 Rectángulo"/>
            <p:cNvSpPr/>
            <p:nvPr/>
          </p:nvSpPr>
          <p:spPr>
            <a:xfrm>
              <a:off x="3376492" y="710585"/>
              <a:ext cx="154401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urostile" pitchFamily="34" charset="0"/>
                </a:rPr>
                <a:t>Riesgos</a:t>
              </a:r>
              <a:endParaRPr lang="es-MX" sz="4000" dirty="0"/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CD08F79D-10DA-49A3-9411-435C608234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1339"/>
            <a:ext cx="7259098" cy="232440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166EBFB-9F68-4AAB-98E6-CBA4DABB9A43}"/>
              </a:ext>
            </a:extLst>
          </p:cNvPr>
          <p:cNvSpPr/>
          <p:nvPr/>
        </p:nvSpPr>
        <p:spPr>
          <a:xfrm>
            <a:off x="7424829" y="3781339"/>
            <a:ext cx="454414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200" dirty="0">
                <a:latin typeface="Eurostile" pitchFamily="34" charset="0"/>
              </a:rPr>
              <a:t>Elementos de cumplimiento: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Visión de Negocios.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Gestión de Riesgos.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Establecimiento de Control.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Respuesta a los riesgos mediante Pólizas de Seguros.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Modelo de Evaluación y Retroalimentación.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200" dirty="0">
              <a:latin typeface="Eurostile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200" dirty="0">
              <a:latin typeface="Eurostile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3950308-10BA-4D49-8C24-6FAD6BEA66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21" y="6047431"/>
            <a:ext cx="1156525" cy="68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9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303759" y="1592280"/>
            <a:ext cx="1158448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MX" sz="2200" b="1" dirty="0">
                <a:latin typeface="Eurostile" pitchFamily="34" charset="0"/>
              </a:rPr>
              <a:t>El Cumplimiento Regulatorio </a:t>
            </a:r>
            <a:r>
              <a:rPr lang="es-MX" sz="2200" dirty="0">
                <a:latin typeface="Eurostile" pitchFamily="34" charset="0"/>
              </a:rPr>
              <a:t>permite identificar y evaluar la adhesión con el marco legal y normativo relacionado con todos los procesos de gestión de la empresa.  Consiste en identificar y aceptar las diferentes leyes, reglas, regulaciones, disposiciones y normas aplicables a la empresa para gestionar los riesgos de incumplimiento, y mitigar la posibilidad de sanciones o pérdidas por no acatarlas.</a:t>
            </a:r>
          </a:p>
          <a:p>
            <a:pPr lvl="0" algn="just"/>
            <a:endParaRPr lang="es-MX" sz="2200" dirty="0">
              <a:latin typeface="Eurostile" pitchFamily="34" charset="0"/>
            </a:endParaRPr>
          </a:p>
        </p:txBody>
      </p:sp>
      <p:pic>
        <p:nvPicPr>
          <p:cNvPr id="19" name="18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65"/>
          <a:stretch/>
        </p:blipFill>
        <p:spPr>
          <a:xfrm>
            <a:off x="0" y="191482"/>
            <a:ext cx="12191999" cy="1058114"/>
          </a:xfrm>
          <a:prstGeom prst="rect">
            <a:avLst/>
          </a:prstGeom>
        </p:spPr>
      </p:pic>
      <p:grpSp>
        <p:nvGrpSpPr>
          <p:cNvPr id="3" name="2 Grupo"/>
          <p:cNvGrpSpPr/>
          <p:nvPr/>
        </p:nvGrpSpPr>
        <p:grpSpPr>
          <a:xfrm>
            <a:off x="6197599" y="176968"/>
            <a:ext cx="4618597" cy="1065084"/>
            <a:chOff x="4572000" y="191482"/>
            <a:chExt cx="4546025" cy="1065084"/>
          </a:xfrm>
        </p:grpSpPr>
        <p:sp>
          <p:nvSpPr>
            <p:cNvPr id="22" name="21 Rectángulo"/>
            <p:cNvSpPr/>
            <p:nvPr/>
          </p:nvSpPr>
          <p:spPr>
            <a:xfrm>
              <a:off x="4572000" y="191482"/>
              <a:ext cx="4546025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r"/>
              <a:r>
                <a:rPr lang="es-E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urostile" pitchFamily="34" charset="0"/>
                </a:rPr>
                <a:t>Cumplimiento</a:t>
              </a:r>
            </a:p>
          </p:txBody>
        </p:sp>
        <p:sp>
          <p:nvSpPr>
            <p:cNvPr id="23" name="22 Rectángulo"/>
            <p:cNvSpPr/>
            <p:nvPr/>
          </p:nvSpPr>
          <p:spPr>
            <a:xfrm>
              <a:off x="4594226" y="548680"/>
              <a:ext cx="452379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s-E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urostile" pitchFamily="34" charset="0"/>
                </a:rPr>
                <a:t>Regulatorio</a:t>
              </a:r>
              <a:endParaRPr lang="es-MX" sz="4000" dirty="0"/>
            </a:p>
          </p:txBody>
        </p:sp>
      </p:grpSp>
      <p:pic>
        <p:nvPicPr>
          <p:cNvPr id="4099" name="Picture 3" descr="C:\Users\admin\AppData\Local\Microsoft\Windows\Temporary Internet Files\Content.IE5\2LM59AXN\MC900319516[1].wmf"/>
          <p:cNvPicPr>
            <a:picLocks noChangeAspect="1" noChangeArrowheads="1"/>
          </p:cNvPicPr>
          <p:nvPr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170" y="272934"/>
            <a:ext cx="872766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55C37F7-BD63-416C-A9A7-3FE3DD8FFE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343"/>
            <a:ext cx="6837634" cy="190752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D7D6DC24-861F-40A5-922A-4EAC12590203}"/>
              </a:ext>
            </a:extLst>
          </p:cNvPr>
          <p:cNvSpPr/>
          <p:nvPr/>
        </p:nvSpPr>
        <p:spPr>
          <a:xfrm>
            <a:off x="7067973" y="3041571"/>
            <a:ext cx="490080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200" dirty="0">
                <a:latin typeface="Eurostile" pitchFamily="34" charset="0"/>
              </a:rPr>
              <a:t>Elementos de cumplimiento: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Aspectos Laborales.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Normas Oficiales Mexicanas.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Propiedad Industrial y Derechos de Autor.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Juicios, procedimientos, arbitrajes y litigios relevantes.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Aspectos Societarios.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Representación legal y poderes.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Contratos.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Derecho de la competencia.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Urbanismo y Medio Ambiente.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Lavado de dinero.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3621326-D2F5-47C4-984D-1573498D1F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873" y="5958942"/>
            <a:ext cx="1156525" cy="68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6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411130" y="1750810"/>
            <a:ext cx="1071179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200" b="1" dirty="0">
                <a:latin typeface="Eurostile" pitchFamily="34" charset="0"/>
              </a:rPr>
              <a:t>La Innovación </a:t>
            </a:r>
            <a:r>
              <a:rPr lang="es-MX" sz="2200" dirty="0">
                <a:latin typeface="Eurostile" pitchFamily="34" charset="0"/>
              </a:rPr>
              <a:t>es la búsqueda y la implementación de mejores soluciones para resolver una necesidad del mercado. Al innovar, debemos reinventar una oferta preexistente para revitalizarla o imprimirla con un nuevo valor.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200" dirty="0">
              <a:latin typeface="Eurostile" pitchFamily="34" charset="0"/>
            </a:endParaRPr>
          </a:p>
          <a:p>
            <a:pPr lvl="0" algn="just"/>
            <a:endParaRPr lang="es-MX" sz="2200" dirty="0">
              <a:latin typeface="Eurostile" pitchFamily="34" charset="0"/>
            </a:endParaRPr>
          </a:p>
          <a:p>
            <a:pPr lvl="0" algn="just"/>
            <a:r>
              <a:rPr lang="es-ES" sz="2200" dirty="0">
                <a:latin typeface="Eurostile" pitchFamily="34" charset="0"/>
              </a:rPr>
              <a:t> </a:t>
            </a:r>
            <a:endParaRPr lang="es-MX" sz="2200" dirty="0">
              <a:latin typeface="Eurostile" pitchFamily="34" charset="0"/>
            </a:endParaRPr>
          </a:p>
        </p:txBody>
      </p:sp>
      <p:pic>
        <p:nvPicPr>
          <p:cNvPr id="24" name="2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65"/>
          <a:stretch/>
        </p:blipFill>
        <p:spPr>
          <a:xfrm>
            <a:off x="0" y="205996"/>
            <a:ext cx="12191999" cy="1058114"/>
          </a:xfrm>
          <a:prstGeom prst="rect">
            <a:avLst/>
          </a:prstGeom>
        </p:spPr>
      </p:pic>
      <p:grpSp>
        <p:nvGrpSpPr>
          <p:cNvPr id="3" name="2 Grupo"/>
          <p:cNvGrpSpPr/>
          <p:nvPr/>
        </p:nvGrpSpPr>
        <p:grpSpPr>
          <a:xfrm>
            <a:off x="4731660" y="191482"/>
            <a:ext cx="6205535" cy="1065084"/>
            <a:chOff x="3292078" y="191482"/>
            <a:chExt cx="5158334" cy="1065084"/>
          </a:xfrm>
        </p:grpSpPr>
        <p:sp>
          <p:nvSpPr>
            <p:cNvPr id="25" name="24 Rectángulo"/>
            <p:cNvSpPr/>
            <p:nvPr/>
          </p:nvSpPr>
          <p:spPr>
            <a:xfrm>
              <a:off x="3292078" y="191482"/>
              <a:ext cx="5158334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r"/>
              <a:r>
                <a:rPr lang="es-E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urostile" pitchFamily="34" charset="0"/>
                </a:rPr>
                <a:t>Innovación</a:t>
              </a:r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3730130" y="548680"/>
              <a:ext cx="15355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s-MX" sz="4000" dirty="0"/>
            </a:p>
          </p:txBody>
        </p:sp>
        <p:sp>
          <p:nvSpPr>
            <p:cNvPr id="29" name="28 CuadroTexto"/>
            <p:cNvSpPr txBox="1"/>
            <p:nvPr/>
          </p:nvSpPr>
          <p:spPr>
            <a:xfrm>
              <a:off x="5948338" y="692696"/>
              <a:ext cx="24592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MX" sz="28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urostile" pitchFamily="34" charset="0"/>
                </a:rPr>
                <a:t>Gestión</a:t>
              </a:r>
            </a:p>
          </p:txBody>
        </p:sp>
      </p:grpSp>
      <p:sp>
        <p:nvSpPr>
          <p:cNvPr id="5" name="Rectángulo 4">
            <a:extLst>
              <a:ext uri="{FF2B5EF4-FFF2-40B4-BE49-F238E27FC236}">
                <a16:creationId xmlns:a16="http://schemas.microsoft.com/office/drawing/2014/main" id="{4CADA8F5-4552-4A24-9B39-E7186E779DD6}"/>
              </a:ext>
            </a:extLst>
          </p:cNvPr>
          <p:cNvSpPr/>
          <p:nvPr/>
        </p:nvSpPr>
        <p:spPr>
          <a:xfrm>
            <a:off x="8223203" y="3268759"/>
            <a:ext cx="447679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200" dirty="0">
                <a:latin typeface="Eurostile" pitchFamily="34" charset="0"/>
              </a:rPr>
              <a:t>Elementos de cumplimiento: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Filosofía Corporativa.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Personas.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Conocimientos.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Proyectos.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Aprobación de Proyectos.</a:t>
            </a:r>
          </a:p>
          <a:p>
            <a:pPr algn="just"/>
            <a:endParaRPr lang="es-ES" sz="2200" b="1" dirty="0">
              <a:latin typeface="Eurostile" pitchFamily="34" charset="0"/>
            </a:endParaRPr>
          </a:p>
          <a:p>
            <a:pPr algn="just"/>
            <a:endParaRPr lang="es-MX" sz="2200" dirty="0">
              <a:latin typeface="Eurostile" pitchFamily="34" charset="0"/>
            </a:endParaRPr>
          </a:p>
          <a:p>
            <a:pPr algn="just"/>
            <a:endParaRPr lang="es-MX" sz="2200" dirty="0">
              <a:latin typeface="Eurostile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78C3A35-A056-4C29-B590-6A2B99D459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278" y="300972"/>
            <a:ext cx="772637" cy="77263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56C0A8D6-8BBD-45FC-8060-878E49BDD7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42" y="3268759"/>
            <a:ext cx="7750629" cy="237403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B764AC1-B8B5-4032-806E-03269595E1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873" y="5958942"/>
            <a:ext cx="1156525" cy="68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2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65"/>
          <a:stretch/>
        </p:blipFill>
        <p:spPr>
          <a:xfrm>
            <a:off x="0" y="205996"/>
            <a:ext cx="12191999" cy="1058114"/>
          </a:xfrm>
          <a:prstGeom prst="rect">
            <a:avLst/>
          </a:prstGeom>
        </p:spPr>
      </p:pic>
      <p:grpSp>
        <p:nvGrpSpPr>
          <p:cNvPr id="3" name="2 Grupo"/>
          <p:cNvGrpSpPr/>
          <p:nvPr/>
        </p:nvGrpSpPr>
        <p:grpSpPr>
          <a:xfrm>
            <a:off x="4731660" y="191482"/>
            <a:ext cx="6205535" cy="1065084"/>
            <a:chOff x="3292078" y="191482"/>
            <a:chExt cx="5158334" cy="1065084"/>
          </a:xfrm>
        </p:grpSpPr>
        <p:sp>
          <p:nvSpPr>
            <p:cNvPr id="25" name="24 Rectángulo"/>
            <p:cNvSpPr/>
            <p:nvPr/>
          </p:nvSpPr>
          <p:spPr>
            <a:xfrm>
              <a:off x="3292078" y="191482"/>
              <a:ext cx="5158334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r"/>
              <a:r>
                <a:rPr lang="es-E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urostile" pitchFamily="34" charset="0"/>
                </a:rPr>
                <a:t>Mejora Continua</a:t>
              </a:r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3730130" y="548680"/>
              <a:ext cx="15355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s-MX" sz="4000" dirty="0"/>
            </a:p>
          </p:txBody>
        </p:sp>
        <p:sp>
          <p:nvSpPr>
            <p:cNvPr id="29" name="28 CuadroTexto"/>
            <p:cNvSpPr txBox="1"/>
            <p:nvPr/>
          </p:nvSpPr>
          <p:spPr>
            <a:xfrm>
              <a:off x="5948338" y="692696"/>
              <a:ext cx="24592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MX" sz="28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urostile" pitchFamily="34" charset="0"/>
                </a:rPr>
                <a:t>Procesos</a:t>
              </a:r>
            </a:p>
          </p:txBody>
        </p:sp>
      </p:grpSp>
      <p:sp>
        <p:nvSpPr>
          <p:cNvPr id="14" name="16 CuadroTexto">
            <a:extLst>
              <a:ext uri="{FF2B5EF4-FFF2-40B4-BE49-F238E27FC236}">
                <a16:creationId xmlns:a16="http://schemas.microsoft.com/office/drawing/2014/main" id="{947FEB7A-3D4F-4BCB-8F5E-32BE70CF2FC3}"/>
              </a:ext>
            </a:extLst>
          </p:cNvPr>
          <p:cNvSpPr txBox="1"/>
          <p:nvPr/>
        </p:nvSpPr>
        <p:spPr>
          <a:xfrm>
            <a:off x="225592" y="1743266"/>
            <a:ext cx="1174081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200" b="1" dirty="0">
                <a:latin typeface="Eurostile" pitchFamily="34" charset="0"/>
              </a:rPr>
              <a:t>La Mejora Continua </a:t>
            </a:r>
            <a:r>
              <a:rPr lang="es-MX" sz="2200" dirty="0">
                <a:latin typeface="Eurostile" pitchFamily="34" charset="0"/>
              </a:rPr>
              <a:t>es una herramienta que reta cualquier proceso o servicio. Permite el crecimiento y la optimización de factores importantes en la empresa para mejorar el rendimiento de manera significativa.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200" dirty="0">
              <a:latin typeface="Eurostile" pitchFamily="34" charset="0"/>
            </a:endParaRPr>
          </a:p>
          <a:p>
            <a:pPr algn="just"/>
            <a:endParaRPr lang="es-ES" sz="2200" b="1" dirty="0">
              <a:latin typeface="Eurostile" pitchFamily="34" charset="0"/>
            </a:endParaRPr>
          </a:p>
          <a:p>
            <a:pPr algn="just"/>
            <a:endParaRPr lang="es-MX" sz="2200" dirty="0">
              <a:latin typeface="Eurostile" pitchFamily="34" charset="0"/>
            </a:endParaRPr>
          </a:p>
          <a:p>
            <a:pPr algn="just"/>
            <a:endParaRPr lang="es-MX" sz="2200" dirty="0">
              <a:latin typeface="Eurostile" pitchFamily="34" charset="0"/>
            </a:endParaRPr>
          </a:p>
          <a:p>
            <a:pPr lvl="0" algn="just"/>
            <a:endParaRPr lang="es-MX" sz="2200" dirty="0">
              <a:latin typeface="Eurostile" pitchFamily="34" charset="0"/>
            </a:endParaRPr>
          </a:p>
          <a:p>
            <a:pPr lvl="0" algn="just"/>
            <a:r>
              <a:rPr lang="es-ES" sz="2200" dirty="0">
                <a:latin typeface="Eurostile" pitchFamily="34" charset="0"/>
              </a:rPr>
              <a:t> </a:t>
            </a:r>
            <a:endParaRPr lang="es-MX" sz="2200" dirty="0">
              <a:latin typeface="Eurostile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4E1E619-E544-4F93-ADBD-E589D68BD1F1}"/>
              </a:ext>
            </a:extLst>
          </p:cNvPr>
          <p:cNvSpPr/>
          <p:nvPr/>
        </p:nvSpPr>
        <p:spPr>
          <a:xfrm>
            <a:off x="7028373" y="3572796"/>
            <a:ext cx="4756138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200" dirty="0">
                <a:latin typeface="Eurostile" pitchFamily="34" charset="0"/>
              </a:rPr>
              <a:t>Elementos de cumplimiento: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Identificar sus procesos y alinear su estructura.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Documentación de Procesos.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Formalizar sus procesos mediante políticas y procedimientos.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Mejora Continua. </a:t>
            </a:r>
          </a:p>
        </p:txBody>
      </p:sp>
      <p:pic>
        <p:nvPicPr>
          <p:cNvPr id="6" name="Imagen 5" descr="Imagen que contiene engranaje&#10;&#10;Descripción generada con confianza muy alta">
            <a:extLst>
              <a:ext uri="{FF2B5EF4-FFF2-40B4-BE49-F238E27FC236}">
                <a16:creationId xmlns:a16="http://schemas.microsoft.com/office/drawing/2014/main" id="{9AC9B3BC-17BD-4840-9DD3-686DA4B8A5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876" y="298387"/>
            <a:ext cx="917529" cy="91752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C7C208A-CB72-4B85-AEF6-B78041E40D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30" y="3622493"/>
            <a:ext cx="7240303" cy="217815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4E56A52-3E1D-4E5D-B181-55B7E70F0E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873" y="5958942"/>
            <a:ext cx="1156525" cy="68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8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333829" y="1488710"/>
            <a:ext cx="113213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200" b="1" dirty="0">
                <a:latin typeface="Eurostile" pitchFamily="34" charset="0"/>
              </a:rPr>
              <a:t>El Capital Humano </a:t>
            </a:r>
            <a:r>
              <a:rPr lang="es-MX" sz="2200" dirty="0">
                <a:latin typeface="Eurostile" pitchFamily="34" charset="0"/>
              </a:rPr>
              <a:t>es uno de los factores fundamentales de la sustentabilidad corporativa. La compañía debe contar con un sistema formal de Evaluación y Compensación, medición del clima laboral, programas de bienestar, así como con planes de capacitación y desarrollo para puestos clave con un modelo de reconocimiento que consolide el sentido de pertenencia, y finalmente su desincorporación por retiro o jubilación.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200" dirty="0">
              <a:latin typeface="Eurostile" pitchFamily="34" charset="0"/>
            </a:endParaRPr>
          </a:p>
          <a:p>
            <a:pPr algn="just"/>
            <a:r>
              <a:rPr lang="es-MX" sz="2200" dirty="0">
                <a:latin typeface="Eurostile" pitchFamily="34" charset="0"/>
              </a:rPr>
              <a:t> </a:t>
            </a:r>
          </a:p>
        </p:txBody>
      </p:sp>
      <p:pic>
        <p:nvPicPr>
          <p:cNvPr id="20" name="19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65"/>
          <a:stretch/>
        </p:blipFill>
        <p:spPr>
          <a:xfrm>
            <a:off x="0" y="191482"/>
            <a:ext cx="12191999" cy="1058114"/>
          </a:xfrm>
          <a:prstGeom prst="rect">
            <a:avLst/>
          </a:prstGeom>
        </p:spPr>
      </p:pic>
      <p:grpSp>
        <p:nvGrpSpPr>
          <p:cNvPr id="11" name="10 Grupo"/>
          <p:cNvGrpSpPr/>
          <p:nvPr/>
        </p:nvGrpSpPr>
        <p:grpSpPr>
          <a:xfrm>
            <a:off x="4194627" y="191482"/>
            <a:ext cx="6833637" cy="1065084"/>
            <a:chOff x="2670627" y="191482"/>
            <a:chExt cx="6833637" cy="1065084"/>
          </a:xfrm>
        </p:grpSpPr>
        <p:sp>
          <p:nvSpPr>
            <p:cNvPr id="25" name="24 Rectángulo"/>
            <p:cNvSpPr/>
            <p:nvPr/>
          </p:nvSpPr>
          <p:spPr>
            <a:xfrm>
              <a:off x="2670627" y="191482"/>
              <a:ext cx="6787909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r"/>
              <a:r>
                <a:rPr lang="es-E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urostile" pitchFamily="34" charset="0"/>
                </a:rPr>
                <a:t>Comunicación y Capital Humano</a:t>
              </a:r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2866034" y="548680"/>
              <a:ext cx="18473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s-MX" sz="4000" dirty="0"/>
            </a:p>
          </p:txBody>
        </p:sp>
        <p:sp>
          <p:nvSpPr>
            <p:cNvPr id="3" name="2 CuadroTexto"/>
            <p:cNvSpPr txBox="1"/>
            <p:nvPr/>
          </p:nvSpPr>
          <p:spPr>
            <a:xfrm>
              <a:off x="5862645" y="692696"/>
              <a:ext cx="36416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MX" sz="28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urostile" pitchFamily="34" charset="0"/>
                </a:rPr>
                <a:t>Desarrollo</a:t>
              </a:r>
            </a:p>
          </p:txBody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4E8FAD00-8361-4023-AC34-89499C722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29" y="3612368"/>
            <a:ext cx="6878645" cy="1961749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43FFB836-FDE4-487D-BFB5-5DCC2B2B51C6}"/>
              </a:ext>
            </a:extLst>
          </p:cNvPr>
          <p:cNvSpPr/>
          <p:nvPr/>
        </p:nvSpPr>
        <p:spPr>
          <a:xfrm>
            <a:off x="6855471" y="2723553"/>
            <a:ext cx="5157181" cy="38164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MX" sz="2200" dirty="0">
                <a:latin typeface="Eurostile" pitchFamily="34" charset="0"/>
              </a:rPr>
              <a:t>Elementos de cumplimiento: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Relaciones Laborales.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Formación y Desarrollo.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Sistemas de Evaluación y Compensación.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Sistema Formal de Reconocimiento.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Planes de Sucesión y Cartas de Reemplazo.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Desarrollo Organizacional.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Desincorporación del personal.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Obligaciones laborales al retiro.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Promotor de la Responsabilidad Social Corporativa.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Comunicación.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es-MX" sz="2000" dirty="0">
              <a:latin typeface="Eurostile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82E0701-C775-4D18-AFC2-79242AE100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610" y="318018"/>
            <a:ext cx="805042" cy="80504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2B44A49-57D3-4AFA-8684-3CE4A5600E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873" y="5958942"/>
            <a:ext cx="1156525" cy="68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5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CuadroTexto"/>
          <p:cNvSpPr txBox="1"/>
          <p:nvPr/>
        </p:nvSpPr>
        <p:spPr>
          <a:xfrm>
            <a:off x="529911" y="1526901"/>
            <a:ext cx="109615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200" b="1" dirty="0">
                <a:latin typeface="Eurostile" pitchFamily="34" charset="0"/>
              </a:rPr>
              <a:t>Las Tecnologías de la Información (TI) </a:t>
            </a:r>
            <a:r>
              <a:rPr lang="es-MX" sz="2200" dirty="0">
                <a:latin typeface="Eurostile" pitchFamily="34" charset="0"/>
              </a:rPr>
              <a:t>están vinculadas con la generación, el almacenamiento, la protección, el procesamiento y la transmisión y recuperación de la información. Gracias a las TI, las empresas pueden comunicarse y generar información en tiempo real. 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MX" sz="2200" dirty="0">
              <a:latin typeface="Eurostile" pitchFamily="34" charset="0"/>
            </a:endParaRPr>
          </a:p>
        </p:txBody>
      </p:sp>
      <p:pic>
        <p:nvPicPr>
          <p:cNvPr id="24" name="2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65"/>
          <a:stretch/>
        </p:blipFill>
        <p:spPr>
          <a:xfrm>
            <a:off x="0" y="191482"/>
            <a:ext cx="12191999" cy="1058114"/>
          </a:xfrm>
          <a:prstGeom prst="rect">
            <a:avLst/>
          </a:prstGeom>
        </p:spPr>
      </p:pic>
      <p:grpSp>
        <p:nvGrpSpPr>
          <p:cNvPr id="3" name="2 Grupo"/>
          <p:cNvGrpSpPr/>
          <p:nvPr/>
        </p:nvGrpSpPr>
        <p:grpSpPr>
          <a:xfrm>
            <a:off x="3681393" y="191482"/>
            <a:ext cx="7170011" cy="1052277"/>
            <a:chOff x="2157392" y="191482"/>
            <a:chExt cx="7170011" cy="1052277"/>
          </a:xfrm>
        </p:grpSpPr>
        <p:sp>
          <p:nvSpPr>
            <p:cNvPr id="25" name="24 Rectángulo"/>
            <p:cNvSpPr/>
            <p:nvPr/>
          </p:nvSpPr>
          <p:spPr>
            <a:xfrm>
              <a:off x="2157392" y="191482"/>
              <a:ext cx="7170011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r"/>
              <a:r>
                <a:rPr lang="es-E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urostile" pitchFamily="34" charset="0"/>
                </a:rPr>
                <a:t>Tecnologías de la Información</a:t>
              </a:r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7902013" y="720539"/>
              <a:ext cx="142539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8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urostile" pitchFamily="34" charset="0"/>
                </a:rPr>
                <a:t>Seguridad</a:t>
              </a:r>
              <a:endParaRPr lang="es-MX" sz="2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D4CDBDB5-B912-4AA8-94F5-3EEE77E2A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3494"/>
            <a:ext cx="6815742" cy="188836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6B56880-C5DB-4DD1-BA3D-6422CEC1ECAB}"/>
              </a:ext>
            </a:extLst>
          </p:cNvPr>
          <p:cNvSpPr/>
          <p:nvPr/>
        </p:nvSpPr>
        <p:spPr>
          <a:xfrm>
            <a:off x="6592619" y="2456795"/>
            <a:ext cx="5298245" cy="40934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MX" sz="2200" dirty="0">
                <a:latin typeface="Eurostile" pitchFamily="34" charset="0"/>
              </a:rPr>
              <a:t>Elementos de cumplimiento: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Organización y Gobierno de TI.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Seguridad Lógica.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Medidas de Seguridad física y ambiental.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Administración de las comunicaciones y operaciones.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Control de Acceso.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Adquisición, desarrollo y mantenimiento de sistemas.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Continuidad en el negocio.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Cumplimiento Legal.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Infraestructura y Capacidad.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Nivel de Servicio y planes de capacitación.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Administración de Activos.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dirty="0">
              <a:latin typeface="Eurostile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1D11921-5320-4302-96F7-D6AD537AC1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538" y="305154"/>
            <a:ext cx="738326" cy="73832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E770E09-A838-44E2-81E2-8972826737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873" y="5958942"/>
            <a:ext cx="1156525" cy="68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3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85045" y="1577192"/>
            <a:ext cx="1119735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200" b="1" dirty="0">
                <a:latin typeface="Eurostile" pitchFamily="34" charset="0"/>
              </a:rPr>
              <a:t>La Supervisión y el Monitoreo </a:t>
            </a:r>
            <a:r>
              <a:rPr lang="es-MX" sz="2200" dirty="0">
                <a:latin typeface="Eurostile" pitchFamily="34" charset="0"/>
              </a:rPr>
              <a:t>deben realizarse mediante la autorevisión o supervisión permanente. Todas las actividades relacionadas con la gestión empresarial deben ser supervisadas y monitoreadas para identificar los riegos asociados, las desviaciones de sus objetivos, la confiabilidad de sus indicadores, la suficiencia de las políticas y lineamientos en cada uno de los procesos del negocio. 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MX" sz="2200" dirty="0">
              <a:latin typeface="Eurostile" pitchFamily="34" charset="0"/>
            </a:endParaRPr>
          </a:p>
        </p:txBody>
      </p:sp>
      <p:pic>
        <p:nvPicPr>
          <p:cNvPr id="26" name="25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65"/>
          <a:stretch/>
        </p:blipFill>
        <p:spPr>
          <a:xfrm>
            <a:off x="0" y="191482"/>
            <a:ext cx="12191999" cy="1058114"/>
          </a:xfrm>
          <a:prstGeom prst="rect">
            <a:avLst/>
          </a:prstGeom>
        </p:spPr>
      </p:pic>
      <p:grpSp>
        <p:nvGrpSpPr>
          <p:cNvPr id="29" name="28 Grupo"/>
          <p:cNvGrpSpPr/>
          <p:nvPr/>
        </p:nvGrpSpPr>
        <p:grpSpPr>
          <a:xfrm>
            <a:off x="3722163" y="194947"/>
            <a:ext cx="7308692" cy="1018646"/>
            <a:chOff x="877364" y="238489"/>
            <a:chExt cx="7170011" cy="1018646"/>
          </a:xfrm>
        </p:grpSpPr>
        <p:sp>
          <p:nvSpPr>
            <p:cNvPr id="27" name="26 Rectángulo"/>
            <p:cNvSpPr/>
            <p:nvPr/>
          </p:nvSpPr>
          <p:spPr>
            <a:xfrm>
              <a:off x="877364" y="238489"/>
              <a:ext cx="7170011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r"/>
              <a:r>
                <a:rPr lang="es-E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urostile" pitchFamily="34" charset="0"/>
                </a:rPr>
                <a:t>Supervisión y Monitoreo</a:t>
              </a:r>
            </a:p>
          </p:txBody>
        </p:sp>
        <p:sp>
          <p:nvSpPr>
            <p:cNvPr id="28" name="27 Rectángulo"/>
            <p:cNvSpPr/>
            <p:nvPr/>
          </p:nvSpPr>
          <p:spPr>
            <a:xfrm>
              <a:off x="5995711" y="733915"/>
              <a:ext cx="203292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8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urostile" pitchFamily="34" charset="0"/>
                </a:rPr>
                <a:t>Aseguramiento</a:t>
              </a:r>
              <a:endParaRPr lang="es-MX" sz="2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253065F7-2034-4989-814A-7100EF1C15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16" y="3495705"/>
            <a:ext cx="5441948" cy="1429788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B3F20EB5-219F-44E9-8C4C-B457196BC925}"/>
              </a:ext>
            </a:extLst>
          </p:cNvPr>
          <p:cNvSpPr/>
          <p:nvPr/>
        </p:nvSpPr>
        <p:spPr>
          <a:xfrm>
            <a:off x="7130105" y="3320846"/>
            <a:ext cx="4452295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200" dirty="0">
                <a:latin typeface="Eurostile" pitchFamily="34" charset="0"/>
              </a:rPr>
              <a:t>Elementos de cumplimiento</a:t>
            </a:r>
            <a:r>
              <a:rPr lang="es-MX" dirty="0">
                <a:latin typeface="Eurostile" pitchFamily="34" charset="0"/>
              </a:rPr>
              <a:t>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Auditoría Interna.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Auditoría Externa.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Planes de prevención y detección de fraudes (antifraude).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Comité Directivo.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Actividades de supervisión permanentes.</a:t>
            </a:r>
          </a:p>
          <a:p>
            <a:pPr algn="just"/>
            <a:endParaRPr lang="es-MX" dirty="0">
              <a:latin typeface="Eurostile" pitchFamily="34" charset="0"/>
            </a:endParaRPr>
          </a:p>
          <a:p>
            <a:pPr algn="just"/>
            <a:r>
              <a:rPr lang="es-MX" dirty="0">
                <a:latin typeface="Eurostile" pitchFamily="34" charset="0"/>
              </a:rPr>
              <a:t>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0328A29-88C3-48DE-80CB-D2E93E49B8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529" y="414610"/>
            <a:ext cx="563742" cy="56374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06556DF-4697-4A23-B939-984D26058D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873" y="5958942"/>
            <a:ext cx="1156525" cy="68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5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23 Imagen">
            <a:extLst>
              <a:ext uri="{FF2B5EF4-FFF2-40B4-BE49-F238E27FC236}">
                <a16:creationId xmlns:a16="http://schemas.microsoft.com/office/drawing/2014/main" id="{DFA52AF4-4E6A-4244-A171-3C24217F22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65"/>
          <a:stretch/>
        </p:blipFill>
        <p:spPr>
          <a:xfrm>
            <a:off x="0" y="191482"/>
            <a:ext cx="12191999" cy="1058114"/>
          </a:xfrm>
          <a:prstGeom prst="rect">
            <a:avLst/>
          </a:prstGeom>
        </p:spPr>
      </p:pic>
      <p:pic>
        <p:nvPicPr>
          <p:cNvPr id="1028" name="Picture 4" descr="Imagen relacionada">
            <a:extLst>
              <a:ext uri="{FF2B5EF4-FFF2-40B4-BE49-F238E27FC236}">
                <a16:creationId xmlns:a16="http://schemas.microsoft.com/office/drawing/2014/main" id="{53861849-EC4E-45EE-86FE-DA390B3B7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43" y="3679321"/>
            <a:ext cx="3523123" cy="352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4321682" y="1659298"/>
            <a:ext cx="7248669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_tradnl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Garantiza</a:t>
            </a:r>
            <a:r>
              <a:rPr lang="es-ES_tradnl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que los organismos del tercer sector, adopten </a:t>
            </a:r>
            <a:r>
              <a:rPr lang="es-ES_tradnl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bases sólidas </a:t>
            </a:r>
            <a:r>
              <a:rPr lang="es-ES_tradnl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de </a:t>
            </a:r>
            <a:r>
              <a:rPr lang="es-ES_tradnl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Gobierno Corporativo</a:t>
            </a:r>
            <a:r>
              <a:rPr lang="es-ES_tradnl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; que cuenten con un </a:t>
            </a:r>
            <a:r>
              <a:rPr lang="es-ES_tradnl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Consejo de Administración </a:t>
            </a:r>
            <a:r>
              <a:rPr lang="es-ES_tradnl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profesional que se comprometa con su misión y su impacto social.  Dentro de sus funciones y responsabilidades se atiendan los siguientes aspectos:</a:t>
            </a:r>
          </a:p>
          <a:p>
            <a:pPr algn="just"/>
            <a:endParaRPr lang="es-ES_tradnl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ES_tradnl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Validación del impacto social</a:t>
            </a:r>
            <a:r>
              <a:rPr lang="es-ES_tradnl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, garantizando que se cumple con su misión y la razón de ser de la Asociación.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_tradnl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Sostenibilidad </a:t>
            </a:r>
            <a:r>
              <a:rPr lang="es-ES_tradnl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de la Asociación.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_tradnl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Origen </a:t>
            </a:r>
            <a:r>
              <a:rPr lang="es-ES_tradnl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de los </a:t>
            </a:r>
            <a:r>
              <a:rPr lang="es-ES_tradnl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fondos</a:t>
            </a:r>
            <a:r>
              <a:rPr lang="es-ES_tradnl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(evitando el lavado de dinero).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_tradnl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Transparencia</a:t>
            </a:r>
            <a:r>
              <a:rPr lang="es-ES_tradnl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s-ES_tradnl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en la aplicación de los recursos</a:t>
            </a:r>
            <a:r>
              <a:rPr lang="es-ES_tradnl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, a través de bases sólidas de control presupuestal.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_tradnl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Estructura operativa que garantice </a:t>
            </a:r>
            <a:r>
              <a:rPr lang="es-ES_tradnl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eficiencia y eficacia </a:t>
            </a:r>
            <a:r>
              <a:rPr lang="es-ES_tradnl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en la operación.</a:t>
            </a:r>
          </a:p>
          <a:p>
            <a:pPr marL="342900" indent="-342900" algn="just">
              <a:buFont typeface="+mj-lt"/>
              <a:buAutoNum type="arabicPeriod"/>
            </a:pPr>
            <a:endParaRPr lang="es-ES_tradnl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pPr algn="just"/>
            <a:endParaRPr lang="es-ES_tradnl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pPr algn="just"/>
            <a:endParaRPr lang="es-ES_tradnl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pPr algn="just"/>
            <a:endParaRPr lang="es-ES_tradnl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pPr algn="just"/>
            <a:r>
              <a:rPr lang="es-ES_tradnl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 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5807122" y="5791342"/>
            <a:ext cx="3255383" cy="9272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MX" sz="3200" dirty="0">
                <a:solidFill>
                  <a:srgbClr val="194990"/>
                </a:solidFill>
                <a:latin typeface="Baskerville Old Face" panose="02020602080505020303" pitchFamily="18" charset="0"/>
              </a:rPr>
              <a:t>CORPORATIVO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30B9E64-3A22-428D-A2FB-5D29B2A28D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55" y="1659298"/>
            <a:ext cx="1798897" cy="2327982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5763A580-91D2-461E-A497-1F3D411900F6}"/>
              </a:ext>
            </a:extLst>
          </p:cNvPr>
          <p:cNvSpPr txBox="1">
            <a:spLocks/>
          </p:cNvSpPr>
          <p:nvPr/>
        </p:nvSpPr>
        <p:spPr>
          <a:xfrm>
            <a:off x="4321682" y="457494"/>
            <a:ext cx="7496064" cy="4848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MX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Bases del Gobierno Institucional</a:t>
            </a:r>
            <a:endParaRPr lang="es-MX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BB5054D4-7C30-4FF9-948E-EF1F45BD5F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214" y="5979609"/>
            <a:ext cx="1156525" cy="687168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4526890" y="5395976"/>
            <a:ext cx="3366786" cy="9272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3200" b="1" dirty="0">
                <a:solidFill>
                  <a:srgbClr val="3C485F"/>
                </a:solidFill>
                <a:latin typeface="Baskerville Old Face" panose="02020602080505020303" pitchFamily="18" charset="0"/>
              </a:rPr>
              <a:t>GOBIERNO</a:t>
            </a:r>
          </a:p>
        </p:txBody>
      </p:sp>
    </p:spTree>
    <p:extLst>
      <p:ext uri="{BB962C8B-B14F-4D97-AF65-F5344CB8AC3E}">
        <p14:creationId xmlns:p14="http://schemas.microsoft.com/office/powerpoint/2010/main" val="198787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3C6C41C-2A57-4B08-8558-5F036AC5FF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2672"/>
            <a:ext cx="12192000" cy="7674867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9B430A3F-39AA-4CD2-B987-07C1F7AB7EF9}"/>
              </a:ext>
            </a:extLst>
          </p:cNvPr>
          <p:cNvSpPr/>
          <p:nvPr/>
        </p:nvSpPr>
        <p:spPr>
          <a:xfrm>
            <a:off x="1622322" y="1128943"/>
            <a:ext cx="858356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 algn="ctr">
              <a:buNone/>
            </a:pPr>
            <a:r>
              <a:rPr lang="es-MX" sz="4400" b="1" dirty="0">
                <a:solidFill>
                  <a:schemeClr val="accent5">
                    <a:lumMod val="50000"/>
                  </a:schemeClr>
                </a:solidFill>
              </a:rPr>
              <a:t>¿Qué somos?</a:t>
            </a:r>
          </a:p>
          <a:p>
            <a:pPr marL="273050" indent="-273050" algn="just">
              <a:buNone/>
            </a:pPr>
            <a:endParaRPr lang="es-MX" sz="44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273050" indent="-273050" algn="ctr">
              <a:buNone/>
            </a:pPr>
            <a:r>
              <a:rPr lang="es-MX" sz="4400" dirty="0">
                <a:solidFill>
                  <a:schemeClr val="accent5">
                    <a:lumMod val="50000"/>
                  </a:schemeClr>
                </a:solidFill>
              </a:rPr>
              <a:t>Inversores o Empresarios</a:t>
            </a:r>
            <a:endParaRPr lang="es-MX" sz="3600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endParaRPr lang="es-MX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C4B75C5-68D3-4D49-AD44-3A69EEAE48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17" y="127800"/>
            <a:ext cx="1156525" cy="68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367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23 Imagen">
            <a:extLst>
              <a:ext uri="{FF2B5EF4-FFF2-40B4-BE49-F238E27FC236}">
                <a16:creationId xmlns:a16="http://schemas.microsoft.com/office/drawing/2014/main" id="{E63C035A-BCEA-4111-9025-D20BB3B8F1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65"/>
          <a:stretch/>
        </p:blipFill>
        <p:spPr>
          <a:xfrm>
            <a:off x="0" y="191482"/>
            <a:ext cx="12191999" cy="1058114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7ED26339-DAB7-42A1-B7A1-DD038B0232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" y="1154243"/>
            <a:ext cx="12192000" cy="5706332"/>
          </a:xfrm>
          <a:prstGeom prst="rect">
            <a:avLst/>
          </a:prstGeom>
        </p:spPr>
      </p:pic>
      <p:cxnSp>
        <p:nvCxnSpPr>
          <p:cNvPr id="74" name="33 Conector recto"/>
          <p:cNvCxnSpPr>
            <a:cxnSpLocks/>
          </p:cNvCxnSpPr>
          <p:nvPr/>
        </p:nvCxnSpPr>
        <p:spPr>
          <a:xfrm>
            <a:off x="1799734" y="3970455"/>
            <a:ext cx="1169987" cy="0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5" name="5 Rectángulo redondeado"/>
          <p:cNvSpPr/>
          <p:nvPr/>
        </p:nvSpPr>
        <p:spPr>
          <a:xfrm>
            <a:off x="4672756" y="1154243"/>
            <a:ext cx="1800000" cy="900000"/>
          </a:xfrm>
          <a:prstGeom prst="roundRect">
            <a:avLst/>
          </a:prstGeom>
          <a:solidFill>
            <a:srgbClr val="60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Asamblea General de Asociados</a:t>
            </a:r>
          </a:p>
        </p:txBody>
      </p:sp>
      <p:sp>
        <p:nvSpPr>
          <p:cNvPr id="6" name="7 Rectángulo redondeado"/>
          <p:cNvSpPr/>
          <p:nvPr/>
        </p:nvSpPr>
        <p:spPr>
          <a:xfrm>
            <a:off x="4679307" y="2514218"/>
            <a:ext cx="1800000" cy="900000"/>
          </a:xfrm>
          <a:prstGeom prst="roundRect">
            <a:avLst/>
          </a:prstGeom>
          <a:solidFill>
            <a:srgbClr val="002060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Consejo de Administración</a:t>
            </a:r>
          </a:p>
        </p:txBody>
      </p:sp>
      <p:sp>
        <p:nvSpPr>
          <p:cNvPr id="7" name="8 Rectángulo redondeado"/>
          <p:cNvSpPr/>
          <p:nvPr/>
        </p:nvSpPr>
        <p:spPr>
          <a:xfrm>
            <a:off x="9170293" y="2533378"/>
            <a:ext cx="1800000" cy="900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38100" cap="flat" cmpd="sng" algn="ctr">
            <a:solidFill>
              <a:sysClr val="window" lastClr="FFFFFF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Comité de Impacto</a:t>
            </a:r>
            <a:r>
              <a:rPr kumimoji="0" lang="es-MX" sz="1600" b="1" i="0" u="none" strike="noStrike" kern="1200" cap="none" spc="0" normalizeH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Social</a:t>
            </a:r>
            <a:endParaRPr kumimoji="0" lang="es-MX" sz="16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10 Rectángulo redondeado"/>
          <p:cNvSpPr/>
          <p:nvPr/>
        </p:nvSpPr>
        <p:spPr>
          <a:xfrm>
            <a:off x="2340652" y="2533378"/>
            <a:ext cx="1800000" cy="900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38100" cap="flat" cmpd="sng" algn="ctr">
            <a:solidFill>
              <a:sysClr val="window" lastClr="FFFFFF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Comité de Auditoría</a:t>
            </a:r>
          </a:p>
        </p:txBody>
      </p:sp>
      <p:cxnSp>
        <p:nvCxnSpPr>
          <p:cNvPr id="11" name="20 Conector recto"/>
          <p:cNvCxnSpPr>
            <a:cxnSpLocks/>
            <a:stCxn id="5" idx="2"/>
            <a:endCxn id="6" idx="0"/>
          </p:cNvCxnSpPr>
          <p:nvPr/>
        </p:nvCxnSpPr>
        <p:spPr>
          <a:xfrm>
            <a:off x="5572756" y="2054243"/>
            <a:ext cx="6551" cy="459975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" name="33 Conector recto"/>
          <p:cNvCxnSpPr>
            <a:cxnSpLocks/>
            <a:stCxn id="9" idx="3"/>
            <a:endCxn id="6" idx="1"/>
          </p:cNvCxnSpPr>
          <p:nvPr/>
        </p:nvCxnSpPr>
        <p:spPr>
          <a:xfrm flipV="1">
            <a:off x="4140652" y="2964218"/>
            <a:ext cx="538655" cy="19160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" name="39 Conector recto"/>
          <p:cNvCxnSpPr>
            <a:cxnSpLocks/>
          </p:cNvCxnSpPr>
          <p:nvPr/>
        </p:nvCxnSpPr>
        <p:spPr>
          <a:xfrm flipV="1">
            <a:off x="6479307" y="2936877"/>
            <a:ext cx="588472" cy="6515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9" name="24 Conector recto"/>
          <p:cNvCxnSpPr>
            <a:cxnSpLocks/>
            <a:stCxn id="6" idx="2"/>
          </p:cNvCxnSpPr>
          <p:nvPr/>
        </p:nvCxnSpPr>
        <p:spPr>
          <a:xfrm>
            <a:off x="5579307" y="3414218"/>
            <a:ext cx="0" cy="987910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1" name="8 Rectángulo redondeado"/>
          <p:cNvSpPr/>
          <p:nvPr/>
        </p:nvSpPr>
        <p:spPr>
          <a:xfrm>
            <a:off x="6903272" y="2510300"/>
            <a:ext cx="1800000" cy="90000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38100" cap="flat" cmpd="sng" algn="ctr">
            <a:solidFill>
              <a:sysClr val="window" lastClr="FFFFFF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Comité de Desarrollo</a:t>
            </a:r>
            <a:r>
              <a:rPr kumimoji="0" lang="es-MX" sz="1600" b="1" i="0" u="none" strike="noStrike" kern="1200" cap="none" spc="0" normalizeH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Institucional</a:t>
            </a:r>
            <a:endParaRPr kumimoji="0" lang="es-MX" sz="16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ángulo redondeado 26">
            <a:extLst>
              <a:ext uri="{FF2B5EF4-FFF2-40B4-BE49-F238E27FC236}">
                <a16:creationId xmlns:a16="http://schemas.microsoft.com/office/drawing/2014/main" id="{93592A06-B869-4A73-975E-21C50247486F}"/>
              </a:ext>
            </a:extLst>
          </p:cNvPr>
          <p:cNvSpPr/>
          <p:nvPr/>
        </p:nvSpPr>
        <p:spPr>
          <a:xfrm>
            <a:off x="2384728" y="3626782"/>
            <a:ext cx="1600223" cy="687347"/>
          </a:xfrm>
          <a:prstGeom prst="roundRect">
            <a:avLst/>
          </a:prstGeom>
          <a:solidFill>
            <a:srgbClr val="C00000"/>
          </a:solidFill>
          <a:ln w="285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s-MX" sz="1400" dirty="0">
                <a:solidFill>
                  <a:sysClr val="window" lastClr="FFFFFF"/>
                </a:solidFill>
                <a:latin typeface="Calibri"/>
              </a:rPr>
              <a:t>Comité de </a:t>
            </a:r>
            <a:r>
              <a:rPr lang="es-MX" sz="1600" dirty="0">
                <a:solidFill>
                  <a:sysClr val="window" lastClr="FFFFFF"/>
                </a:solidFill>
                <a:latin typeface="Calibri"/>
              </a:rPr>
              <a:t>Ética</a:t>
            </a:r>
            <a:endParaRPr lang="es-MX" sz="1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8" name="12 Rectángulo redondeado"/>
          <p:cNvSpPr/>
          <p:nvPr/>
        </p:nvSpPr>
        <p:spPr>
          <a:xfrm>
            <a:off x="4668584" y="4138839"/>
            <a:ext cx="1800000" cy="900000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285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Dirección General</a:t>
            </a:r>
          </a:p>
        </p:txBody>
      </p:sp>
      <p:cxnSp>
        <p:nvCxnSpPr>
          <p:cNvPr id="58" name="39 Conector recto"/>
          <p:cNvCxnSpPr>
            <a:stCxn id="31" idx="3"/>
            <a:endCxn id="7" idx="1"/>
          </p:cNvCxnSpPr>
          <p:nvPr/>
        </p:nvCxnSpPr>
        <p:spPr>
          <a:xfrm>
            <a:off x="8703272" y="2960300"/>
            <a:ext cx="467021" cy="23078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0" name="Conector angular 49"/>
          <p:cNvCxnSpPr>
            <a:cxnSpLocks/>
          </p:cNvCxnSpPr>
          <p:nvPr/>
        </p:nvCxnSpPr>
        <p:spPr>
          <a:xfrm rot="10800000" flipV="1">
            <a:off x="1809204" y="2793503"/>
            <a:ext cx="581393" cy="1782852"/>
          </a:xfrm>
          <a:prstGeom prst="bentConnector2">
            <a:avLst/>
          </a:prstGeom>
          <a:noFill/>
          <a:ln w="28575" cap="flat" cmpd="sng" algn="ctr">
            <a:solidFill>
              <a:sysClr val="window" lastClr="FFFFFF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4" name="12 Rectángulo redondeado"/>
          <p:cNvSpPr/>
          <p:nvPr/>
        </p:nvSpPr>
        <p:spPr>
          <a:xfrm>
            <a:off x="2400067" y="4428636"/>
            <a:ext cx="1600223" cy="64963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Auditoria Externa</a:t>
            </a:r>
          </a:p>
        </p:txBody>
      </p:sp>
      <p:cxnSp>
        <p:nvCxnSpPr>
          <p:cNvPr id="67" name="33 Conector recto"/>
          <p:cNvCxnSpPr>
            <a:cxnSpLocks/>
          </p:cNvCxnSpPr>
          <p:nvPr/>
        </p:nvCxnSpPr>
        <p:spPr>
          <a:xfrm>
            <a:off x="1783880" y="4578688"/>
            <a:ext cx="600847" cy="0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20" name="Imagen 19">
            <a:extLst>
              <a:ext uri="{FF2B5EF4-FFF2-40B4-BE49-F238E27FC236}">
                <a16:creationId xmlns:a16="http://schemas.microsoft.com/office/drawing/2014/main" id="{7CCD612C-51B6-470A-A9D8-8F147855C4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503" y="4012689"/>
            <a:ext cx="1794417" cy="2322186"/>
          </a:xfrm>
          <a:prstGeom prst="rect">
            <a:avLst/>
          </a:prstGeom>
        </p:spPr>
      </p:pic>
      <p:sp>
        <p:nvSpPr>
          <p:cNvPr id="37" name="2 Rectángulo">
            <a:extLst>
              <a:ext uri="{FF2B5EF4-FFF2-40B4-BE49-F238E27FC236}">
                <a16:creationId xmlns:a16="http://schemas.microsoft.com/office/drawing/2014/main" id="{528A0D2C-3526-4B60-8324-A3527AEECBF9}"/>
              </a:ext>
            </a:extLst>
          </p:cNvPr>
          <p:cNvSpPr/>
          <p:nvPr/>
        </p:nvSpPr>
        <p:spPr>
          <a:xfrm>
            <a:off x="20547" y="5359586"/>
            <a:ext cx="12215740" cy="1207256"/>
          </a:xfrm>
          <a:prstGeom prst="rect">
            <a:avLst/>
          </a:prstGeom>
          <a:solidFill>
            <a:schemeClr val="bg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AD032AE9-72C3-4E0F-B77D-FBD3454EE7B0}"/>
              </a:ext>
            </a:extLst>
          </p:cNvPr>
          <p:cNvCxnSpPr/>
          <p:nvPr/>
        </p:nvCxnSpPr>
        <p:spPr>
          <a:xfrm>
            <a:off x="454415" y="6226728"/>
            <a:ext cx="792000" cy="0"/>
          </a:xfrm>
          <a:prstGeom prst="line">
            <a:avLst/>
          </a:prstGeom>
          <a:ln w="38100">
            <a:solidFill>
              <a:srgbClr val="FBFB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ítulo 1">
            <a:extLst>
              <a:ext uri="{FF2B5EF4-FFF2-40B4-BE49-F238E27FC236}">
                <a16:creationId xmlns:a16="http://schemas.microsoft.com/office/drawing/2014/main" id="{B8C9598D-D941-468C-A97B-802ECBE9F42B}"/>
              </a:ext>
            </a:extLst>
          </p:cNvPr>
          <p:cNvSpPr txBox="1">
            <a:spLocks/>
          </p:cNvSpPr>
          <p:nvPr/>
        </p:nvSpPr>
        <p:spPr>
          <a:xfrm>
            <a:off x="340225" y="5763120"/>
            <a:ext cx="6103762" cy="9272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Estructura de Gobierno Corporativo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D4C3A73A-2708-43D8-9E51-C50E5D2B25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52" y="331740"/>
            <a:ext cx="1156525" cy="687168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2295E299-398F-4EA9-B337-8B3CE29ACA70}"/>
              </a:ext>
            </a:extLst>
          </p:cNvPr>
          <p:cNvSpPr txBox="1">
            <a:spLocks/>
          </p:cNvSpPr>
          <p:nvPr/>
        </p:nvSpPr>
        <p:spPr>
          <a:xfrm>
            <a:off x="4109671" y="490563"/>
            <a:ext cx="7496064" cy="4848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MX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Estructura del Gobierno Institucional</a:t>
            </a:r>
            <a:endParaRPr lang="es-MX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068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>
          <a:xfrm>
            <a:off x="7211256" y="365125"/>
            <a:ext cx="4379730" cy="6545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ES" sz="2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25 Imagen">
            <a:extLst>
              <a:ext uri="{FF2B5EF4-FFF2-40B4-BE49-F238E27FC236}">
                <a16:creationId xmlns:a16="http://schemas.microsoft.com/office/drawing/2014/main" id="{95D8AE34-B2CE-48A1-90FD-4559CA5640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65"/>
          <a:stretch/>
        </p:blipFill>
        <p:spPr>
          <a:xfrm>
            <a:off x="0" y="191482"/>
            <a:ext cx="12191999" cy="1058114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4423085" y="446604"/>
            <a:ext cx="72404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 es el gobierno corporativo?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A5479EE-F65E-4398-AA01-BC7A2CD219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2470" y="-99056"/>
            <a:ext cx="13742122" cy="7118162"/>
          </a:xfrm>
          <a:prstGeom prst="rect">
            <a:avLst/>
          </a:prstGeom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611769BB-357E-4B5E-BA03-B1DA79ABAD49}"/>
              </a:ext>
            </a:extLst>
          </p:cNvPr>
          <p:cNvSpPr txBox="1"/>
          <p:nvPr/>
        </p:nvSpPr>
        <p:spPr>
          <a:xfrm>
            <a:off x="5161316" y="852147"/>
            <a:ext cx="6429670" cy="236988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s-MX" sz="3600" b="1" dirty="0">
                <a:solidFill>
                  <a:schemeClr val="accent5">
                    <a:lumMod val="50000"/>
                  </a:schemeClr>
                </a:solidFill>
                <a:latin typeface="Arial (cuerpo)"/>
                <a:cs typeface="Arial" panose="020B0604020202020204" pitchFamily="34" charset="0"/>
              </a:rPr>
              <a:t>“</a:t>
            </a:r>
            <a:r>
              <a:rPr lang="es-MX" sz="2800" dirty="0">
                <a:solidFill>
                  <a:schemeClr val="accent5">
                    <a:lumMod val="50000"/>
                  </a:schemeClr>
                </a:solidFill>
                <a:latin typeface="Arial (cuerpo)"/>
                <a:cs typeface="Arial" panose="020B0604020202020204" pitchFamily="34" charset="0"/>
              </a:rPr>
              <a:t>Si tus acciones </a:t>
            </a:r>
            <a:r>
              <a:rPr lang="es-MX" sz="2800" b="1" dirty="0">
                <a:solidFill>
                  <a:schemeClr val="accent5">
                    <a:lumMod val="50000"/>
                  </a:schemeClr>
                </a:solidFill>
                <a:latin typeface="Arial (cuerpo)"/>
                <a:cs typeface="Arial" panose="020B0604020202020204" pitchFamily="34" charset="0"/>
              </a:rPr>
              <a:t>crean un legado </a:t>
            </a:r>
            <a:r>
              <a:rPr lang="es-MX" sz="2800" dirty="0">
                <a:solidFill>
                  <a:schemeClr val="accent5">
                    <a:lumMod val="50000"/>
                  </a:schemeClr>
                </a:solidFill>
                <a:latin typeface="Arial (cuerpo)"/>
                <a:cs typeface="Arial" panose="020B0604020202020204" pitchFamily="34" charset="0"/>
              </a:rPr>
              <a:t>que </a:t>
            </a:r>
            <a:r>
              <a:rPr lang="es-MX" sz="2800" b="1" dirty="0">
                <a:solidFill>
                  <a:schemeClr val="accent5">
                    <a:lumMod val="50000"/>
                  </a:schemeClr>
                </a:solidFill>
                <a:latin typeface="Arial (cuerpo)"/>
                <a:cs typeface="Arial" panose="020B0604020202020204" pitchFamily="34" charset="0"/>
              </a:rPr>
              <a:t>inspira </a:t>
            </a:r>
            <a:r>
              <a:rPr lang="es-MX" sz="2800" dirty="0">
                <a:solidFill>
                  <a:schemeClr val="accent5">
                    <a:lumMod val="50000"/>
                  </a:schemeClr>
                </a:solidFill>
                <a:latin typeface="Arial (cuerpo)"/>
                <a:cs typeface="Arial" panose="020B0604020202020204" pitchFamily="34" charset="0"/>
              </a:rPr>
              <a:t>a tus hijos a </a:t>
            </a:r>
            <a:r>
              <a:rPr lang="es-MX" sz="2800" b="1" dirty="0">
                <a:solidFill>
                  <a:schemeClr val="accent5">
                    <a:lumMod val="50000"/>
                  </a:schemeClr>
                </a:solidFill>
                <a:latin typeface="Arial (cuerpo)"/>
                <a:cs typeface="Arial" panose="020B0604020202020204" pitchFamily="34" charset="0"/>
              </a:rPr>
              <a:t>soñar </a:t>
            </a:r>
            <a:r>
              <a:rPr lang="es-MX" sz="2800" dirty="0">
                <a:solidFill>
                  <a:schemeClr val="accent5">
                    <a:lumMod val="50000"/>
                  </a:schemeClr>
                </a:solidFill>
                <a:latin typeface="Arial (cuerpo)"/>
                <a:cs typeface="Arial" panose="020B0604020202020204" pitchFamily="34" charset="0"/>
              </a:rPr>
              <a:t>más, </a:t>
            </a:r>
            <a:r>
              <a:rPr lang="es-MX" sz="2800" b="1" dirty="0">
                <a:solidFill>
                  <a:schemeClr val="accent5">
                    <a:lumMod val="50000"/>
                  </a:schemeClr>
                </a:solidFill>
                <a:latin typeface="Arial (cuerpo)"/>
                <a:cs typeface="Arial" panose="020B0604020202020204" pitchFamily="34" charset="0"/>
              </a:rPr>
              <a:t>aprender</a:t>
            </a:r>
            <a:r>
              <a:rPr lang="es-MX" sz="2800" dirty="0">
                <a:solidFill>
                  <a:schemeClr val="accent5">
                    <a:lumMod val="50000"/>
                  </a:schemeClr>
                </a:solidFill>
                <a:latin typeface="Arial (cuerpo)"/>
                <a:cs typeface="Arial" panose="020B0604020202020204" pitchFamily="34" charset="0"/>
              </a:rPr>
              <a:t> más, </a:t>
            </a:r>
            <a:r>
              <a:rPr lang="es-MX" sz="2800" b="1" dirty="0">
                <a:solidFill>
                  <a:schemeClr val="accent5">
                    <a:lumMod val="50000"/>
                  </a:schemeClr>
                </a:solidFill>
                <a:latin typeface="Arial (cuerpo)"/>
                <a:cs typeface="Arial" panose="020B0604020202020204" pitchFamily="34" charset="0"/>
              </a:rPr>
              <a:t>hacer </a:t>
            </a:r>
            <a:r>
              <a:rPr lang="es-MX" sz="2800" dirty="0">
                <a:solidFill>
                  <a:schemeClr val="accent5">
                    <a:lumMod val="50000"/>
                  </a:schemeClr>
                </a:solidFill>
                <a:latin typeface="Arial (cuerpo)"/>
                <a:cs typeface="Arial" panose="020B0604020202020204" pitchFamily="34" charset="0"/>
              </a:rPr>
              <a:t>más, y </a:t>
            </a:r>
            <a:r>
              <a:rPr lang="es-MX" sz="2800" b="1" dirty="0">
                <a:solidFill>
                  <a:schemeClr val="accent5">
                    <a:lumMod val="50000"/>
                  </a:schemeClr>
                </a:solidFill>
                <a:latin typeface="Arial (cuerpo)"/>
                <a:cs typeface="Arial" panose="020B0604020202020204" pitchFamily="34" charset="0"/>
              </a:rPr>
              <a:t>ser</a:t>
            </a:r>
            <a:r>
              <a:rPr lang="es-MX" sz="2800" dirty="0">
                <a:solidFill>
                  <a:schemeClr val="accent5">
                    <a:lumMod val="50000"/>
                  </a:schemeClr>
                </a:solidFill>
                <a:latin typeface="Arial (cuerpo)"/>
                <a:cs typeface="Arial" panose="020B0604020202020204" pitchFamily="34" charset="0"/>
              </a:rPr>
              <a:t> más, entonces </a:t>
            </a:r>
            <a:r>
              <a:rPr lang="es-MX" sz="2800" b="1" dirty="0">
                <a:solidFill>
                  <a:schemeClr val="accent5">
                    <a:lumMod val="50000"/>
                  </a:schemeClr>
                </a:solidFill>
                <a:latin typeface="Arial (cuerpo)"/>
                <a:cs typeface="Arial" panose="020B0604020202020204" pitchFamily="34" charset="0"/>
              </a:rPr>
              <a:t>tu paso por la vida valió la pena”</a:t>
            </a:r>
            <a:r>
              <a:rPr lang="es-MX" sz="2800" dirty="0">
                <a:solidFill>
                  <a:schemeClr val="accent5">
                    <a:lumMod val="50000"/>
                  </a:schemeClr>
                </a:solidFill>
                <a:latin typeface="Arial (cuerpo)"/>
                <a:cs typeface="Arial" panose="020B0604020202020204" pitchFamily="34" charset="0"/>
              </a:rPr>
              <a:t>. </a:t>
            </a:r>
            <a:endParaRPr lang="es-MX" sz="1600" dirty="0">
              <a:solidFill>
                <a:schemeClr val="accent5">
                  <a:lumMod val="50000"/>
                </a:schemeClr>
              </a:solidFill>
              <a:latin typeface="Arial (cuerpo)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40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Marcador de contenido 9">
            <a:extLst>
              <a:ext uri="{FF2B5EF4-FFF2-40B4-BE49-F238E27FC236}">
                <a16:creationId xmlns:a16="http://schemas.microsoft.com/office/drawing/2014/main" id="{0429D775-2A87-4C29-9092-03CFC8999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9"/>
            <a:ext cx="12192000" cy="6859429"/>
          </a:xfrm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EAD0D840-EAC5-486F-88B4-24135AF96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2890" y="2336085"/>
            <a:ext cx="4791618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de-DE" sz="5400" dirty="0">
                <a:solidFill>
                  <a:srgbClr val="1767B3"/>
                </a:solidFill>
                <a:latin typeface="+mj-lt"/>
              </a:rPr>
              <a:t>GRACIAS</a:t>
            </a:r>
          </a:p>
        </p:txBody>
      </p:sp>
      <p:sp>
        <p:nvSpPr>
          <p:cNvPr id="18" name="12 Rectángulo">
            <a:extLst>
              <a:ext uri="{FF2B5EF4-FFF2-40B4-BE49-F238E27FC236}">
                <a16:creationId xmlns:a16="http://schemas.microsoft.com/office/drawing/2014/main" id="{AFA5E26B-3707-4FAF-BC16-7C454327ED99}"/>
              </a:ext>
            </a:extLst>
          </p:cNvPr>
          <p:cNvSpPr/>
          <p:nvPr/>
        </p:nvSpPr>
        <p:spPr>
          <a:xfrm>
            <a:off x="5480849" y="4220726"/>
            <a:ext cx="6711151" cy="107080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MX" sz="2800" b="1" dirty="0">
              <a:solidFill>
                <a:schemeClr val="tx1"/>
              </a:solidFill>
            </a:endParaRPr>
          </a:p>
        </p:txBody>
      </p:sp>
      <p:sp>
        <p:nvSpPr>
          <p:cNvPr id="19" name="17 CuadroTexto">
            <a:extLst>
              <a:ext uri="{FF2B5EF4-FFF2-40B4-BE49-F238E27FC236}">
                <a16:creationId xmlns:a16="http://schemas.microsoft.com/office/drawing/2014/main" id="{DB48B663-7BEA-4555-9A5C-987188890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0609" y="4701912"/>
            <a:ext cx="670798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s-MX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Presidente del Instituto Mexicano de Mejores Prácticas Corporativas</a:t>
            </a:r>
          </a:p>
          <a:p>
            <a:pPr algn="r"/>
            <a:r>
              <a:rPr lang="es-MX" u="sng" dirty="0">
                <a:solidFill>
                  <a:srgbClr val="0000CC"/>
                </a:solidFill>
              </a:rPr>
              <a:t>acontreras@immpc.com.mx</a:t>
            </a:r>
            <a:endParaRPr lang="en-US" dirty="0">
              <a:latin typeface="+mj-lt"/>
            </a:endParaRP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4D07F9B2-33FB-45CA-898A-13A5136C6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9543" y="4292257"/>
            <a:ext cx="550379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20000"/>
              </a:spcBef>
              <a:buFont typeface="Arial" pitchFamily="34" charset="0"/>
              <a:buNone/>
            </a:pPr>
            <a:r>
              <a:rPr lang="de-DE" sz="2800" b="1" dirty="0">
                <a:latin typeface="+mj-lt"/>
              </a:rPr>
              <a:t>C.P.C. Ángel Contreras Moreno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-1" y="6193556"/>
            <a:ext cx="12192001" cy="366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www.</a:t>
            </a:r>
            <a:r>
              <a:rPr lang="de-DE" sz="2000" b="1" dirty="0">
                <a:solidFill>
                  <a:schemeClr val="bg1"/>
                </a:solidFill>
              </a:rPr>
              <a:t>immpc</a:t>
            </a:r>
            <a:r>
              <a:rPr lang="de-DE" sz="2000" dirty="0">
                <a:solidFill>
                  <a:schemeClr val="bg1"/>
                </a:solidFill>
              </a:rPr>
              <a:t>.org.mx</a:t>
            </a:r>
            <a:endParaRPr lang="de-DE" sz="2800" dirty="0">
              <a:solidFill>
                <a:schemeClr val="bg1"/>
              </a:solidFill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4DFDC5FB-89AA-4F5E-A645-48F8F9442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3549" y="6402697"/>
            <a:ext cx="331351" cy="33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31F959C5-5482-4914-9E72-10EDDE88D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752" y="6402696"/>
            <a:ext cx="341975" cy="33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F90B8974-0598-462B-9F8F-E88CD962A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734" y="6403234"/>
            <a:ext cx="371633" cy="371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AEF174C6-8911-4AA4-AFDD-7D0F1AA6C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410" y="6409783"/>
            <a:ext cx="333098" cy="333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6" descr="http://gustavovallejo.net/wp-content/uploads/2013/08/Disponible-en-el-app-store.png">
            <a:extLst>
              <a:ext uri="{FF2B5EF4-FFF2-40B4-BE49-F238E27FC236}">
                <a16:creationId xmlns:a16="http://schemas.microsoft.com/office/drawing/2014/main" id="{857261B2-56B3-4265-9FB5-36F74D91A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012" y="6383681"/>
            <a:ext cx="957656" cy="34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86A2DFAA-5587-4C83-B052-B2C31212F7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295" t="4422" r="30404" b="5003"/>
          <a:stretch/>
        </p:blipFill>
        <p:spPr>
          <a:xfrm>
            <a:off x="1823088" y="4542844"/>
            <a:ext cx="1751901" cy="226996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0A7E81A1-0D49-4E7F-82BC-79210B16B6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100" y="3923587"/>
            <a:ext cx="1765294" cy="2269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0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>
          <a:xfrm>
            <a:off x="7211256" y="365125"/>
            <a:ext cx="4379730" cy="65456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25 Imagen">
            <a:extLst>
              <a:ext uri="{FF2B5EF4-FFF2-40B4-BE49-F238E27FC236}">
                <a16:creationId xmlns:a16="http://schemas.microsoft.com/office/drawing/2014/main" id="{697FC2C0-0D7E-4546-8717-C7D4848701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65"/>
          <a:stretch/>
        </p:blipFill>
        <p:spPr>
          <a:xfrm>
            <a:off x="1" y="163350"/>
            <a:ext cx="12191999" cy="1058114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2228042" y="514946"/>
            <a:ext cx="9410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Consejo de Administración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7839872-7F12-4831-A0C0-960D222B32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7443" cy="711648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43D18E9-493F-4EC2-B0C7-897585A26F06}"/>
              </a:ext>
            </a:extLst>
          </p:cNvPr>
          <p:cNvSpPr/>
          <p:nvPr/>
        </p:nvSpPr>
        <p:spPr>
          <a:xfrm>
            <a:off x="4182380" y="1779779"/>
            <a:ext cx="7408606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 algn="ctr">
              <a:buNone/>
            </a:pPr>
            <a:r>
              <a:rPr lang="es-MX" sz="4400" b="1" dirty="0">
                <a:solidFill>
                  <a:schemeClr val="accent5">
                    <a:lumMod val="50000"/>
                  </a:schemeClr>
                </a:solidFill>
              </a:rPr>
              <a:t>“</a:t>
            </a:r>
            <a:r>
              <a:rPr lang="es-MX" sz="3600" b="1" dirty="0">
                <a:solidFill>
                  <a:schemeClr val="accent5">
                    <a:lumMod val="50000"/>
                  </a:schemeClr>
                </a:solidFill>
              </a:rPr>
              <a:t>El legado más grande que podemos dejar sobre nuestra empresa es el compromiso social</a:t>
            </a:r>
            <a:r>
              <a:rPr lang="es-MX" sz="4000" b="1" dirty="0">
                <a:solidFill>
                  <a:schemeClr val="accent5">
                    <a:lumMod val="50000"/>
                  </a:schemeClr>
                </a:solidFill>
              </a:rPr>
              <a:t>”</a:t>
            </a:r>
            <a:r>
              <a:rPr lang="es-MX" sz="36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ctr"/>
            <a:endParaRPr lang="es-MX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9BF4121-5C38-441C-963D-F3AD27688F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291" y="6106133"/>
            <a:ext cx="1156525" cy="68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0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60975B3-06C4-4601-BC70-ED927DFA9B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7" y="-206944"/>
            <a:ext cx="12180333" cy="706494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D6F5D5A2-9092-4012-84F6-72F50C5110F6}"/>
              </a:ext>
            </a:extLst>
          </p:cNvPr>
          <p:cNvSpPr/>
          <p:nvPr/>
        </p:nvSpPr>
        <p:spPr>
          <a:xfrm>
            <a:off x="3490451" y="1676540"/>
            <a:ext cx="740860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 algn="ctr">
              <a:buNone/>
            </a:pPr>
            <a:r>
              <a:rPr lang="es-MX" sz="4400" b="1" dirty="0">
                <a:solidFill>
                  <a:schemeClr val="accent5">
                    <a:lumMod val="50000"/>
                  </a:schemeClr>
                </a:solidFill>
              </a:rPr>
              <a:t>“</a:t>
            </a:r>
            <a:r>
              <a:rPr lang="es-MX" sz="3600" b="1" dirty="0">
                <a:solidFill>
                  <a:schemeClr val="accent5">
                    <a:lumMod val="50000"/>
                  </a:schemeClr>
                </a:solidFill>
              </a:rPr>
              <a:t>El desafío más retador de las empresas, es lograr una visión compartida del negocio</a:t>
            </a:r>
            <a:r>
              <a:rPr lang="es-MX" sz="4000" b="1" dirty="0">
                <a:solidFill>
                  <a:schemeClr val="accent5">
                    <a:lumMod val="50000"/>
                  </a:schemeClr>
                </a:solidFill>
              </a:rPr>
              <a:t>”</a:t>
            </a:r>
            <a:r>
              <a:rPr lang="es-MX" sz="36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just"/>
            <a:endParaRPr lang="es-MX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A2B0DAA-CEC3-474A-8D26-A5E36DFC37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291" y="5864922"/>
            <a:ext cx="1156525" cy="68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uadroTexto 31"/>
          <p:cNvSpPr txBox="1"/>
          <p:nvPr/>
        </p:nvSpPr>
        <p:spPr>
          <a:xfrm>
            <a:off x="4966105" y="449727"/>
            <a:ext cx="6776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cs typeface="Georgia"/>
              </a:rPr>
              <a:t>Estructura de </a:t>
            </a:r>
            <a:r>
              <a:rPr lang="es-ES" sz="2800" b="1" dirty="0">
                <a:solidFill>
                  <a:schemeClr val="bg1"/>
                </a:solidFill>
                <a:cs typeface="Georgia"/>
              </a:rPr>
              <a:t>Gobierno Corporativo</a:t>
            </a:r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BE4E8525-FB65-441D-8CF2-45980FD52B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567" y="1"/>
            <a:ext cx="10015432" cy="563388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C74CA2E-37A3-4524-A874-2CD75601185C}"/>
              </a:ext>
            </a:extLst>
          </p:cNvPr>
          <p:cNvSpPr/>
          <p:nvPr/>
        </p:nvSpPr>
        <p:spPr>
          <a:xfrm>
            <a:off x="513095" y="1725560"/>
            <a:ext cx="600569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 algn="just">
              <a:buNone/>
            </a:pPr>
            <a:r>
              <a:rPr lang="es-MX" sz="2400" b="1" dirty="0">
                <a:solidFill>
                  <a:schemeClr val="accent5">
                    <a:lumMod val="50000"/>
                  </a:schemeClr>
                </a:solidFill>
              </a:rPr>
              <a:t>Formas de contribuir socialmente:</a:t>
            </a:r>
          </a:p>
          <a:p>
            <a:pPr marL="273050" indent="-273050" algn="just">
              <a:buNone/>
            </a:pPr>
            <a:endParaRPr lang="es-MX" sz="2400" dirty="0">
              <a:solidFill>
                <a:schemeClr val="accent5">
                  <a:lumMod val="50000"/>
                </a:schemeClr>
              </a:solidFill>
            </a:endParaRPr>
          </a:p>
          <a:p>
            <a:pPr marL="742950" indent="-742950" algn="just">
              <a:buAutoNum type="arabicPeriod"/>
            </a:pPr>
            <a:r>
              <a:rPr lang="es-MX" sz="2400" dirty="0">
                <a:solidFill>
                  <a:schemeClr val="accent5">
                    <a:lumMod val="50000"/>
                  </a:schemeClr>
                </a:solidFill>
              </a:rPr>
              <a:t>Apoyo a asociaciones con causa social a través de donativos.</a:t>
            </a:r>
          </a:p>
          <a:p>
            <a:pPr marL="742950" indent="-742950" algn="just">
              <a:buAutoNum type="arabicPeriod"/>
            </a:pPr>
            <a:r>
              <a:rPr lang="es-MX" sz="2400" dirty="0">
                <a:solidFill>
                  <a:schemeClr val="accent5">
                    <a:lumMod val="50000"/>
                  </a:schemeClr>
                </a:solidFill>
              </a:rPr>
              <a:t>Constituir una A.C. o fundación con fondeo principal de la empresa o grupo empresarial.</a:t>
            </a:r>
          </a:p>
          <a:p>
            <a:pPr marL="742950" indent="-742950" algn="just">
              <a:buAutoNum type="arabicPeriod"/>
            </a:pPr>
            <a:r>
              <a:rPr lang="es-MX" sz="2400" dirty="0">
                <a:solidFill>
                  <a:schemeClr val="accent5">
                    <a:lumMod val="50000"/>
                  </a:schemeClr>
                </a:solidFill>
              </a:rPr>
              <a:t>Comprometernos con el bienestar social y trabajar en una empresa sustentable.</a:t>
            </a:r>
            <a:endParaRPr lang="es-MX" sz="3600" dirty="0">
              <a:solidFill>
                <a:schemeClr val="accent5">
                  <a:lumMod val="50000"/>
                </a:schemeClr>
              </a:solidFill>
            </a:endParaRPr>
          </a:p>
          <a:p>
            <a:pPr marL="742950" indent="-742950" algn="just">
              <a:buAutoNum type="arabicPeriod"/>
            </a:pPr>
            <a:endParaRPr lang="es-MX" sz="28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endParaRPr lang="es-MX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5621B5C-4E7D-4DE8-8FE2-3A70574927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380" y="5747373"/>
            <a:ext cx="1156525" cy="68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43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2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6"/>
          <a:stretch/>
        </p:blipFill>
        <p:spPr>
          <a:xfrm>
            <a:off x="0" y="217714"/>
            <a:ext cx="12192000" cy="1149323"/>
          </a:xfrm>
          <a:prstGeom prst="rect">
            <a:avLst/>
          </a:prstGeom>
        </p:spPr>
      </p:pic>
      <p:sp>
        <p:nvSpPr>
          <p:cNvPr id="22" name="21 CuadroTexto"/>
          <p:cNvSpPr txBox="1"/>
          <p:nvPr/>
        </p:nvSpPr>
        <p:spPr>
          <a:xfrm>
            <a:off x="5000655" y="469209"/>
            <a:ext cx="6929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urostile" pitchFamily="34" charset="0"/>
              </a:rPr>
              <a:t>Modelo de Gestión Empresarial</a:t>
            </a:r>
            <a:endPara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urostile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30FC429-C3B2-4A48-B839-717768E62A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7328" y="-242140"/>
            <a:ext cx="9782818" cy="841133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DEB169E-38EA-455C-A272-2BE25ADBA605}"/>
              </a:ext>
            </a:extLst>
          </p:cNvPr>
          <p:cNvSpPr txBox="1"/>
          <p:nvPr/>
        </p:nvSpPr>
        <p:spPr>
          <a:xfrm>
            <a:off x="7542196" y="3132532"/>
            <a:ext cx="4133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/>
              <a:t>Marco de referencia de las </a:t>
            </a:r>
          </a:p>
          <a:p>
            <a:pPr algn="ctr"/>
            <a:r>
              <a:rPr lang="es-MX" sz="2400" b="1" dirty="0"/>
              <a:t>Mejores Prácticas Corporativas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9FCAD03-D93C-4347-8860-169EB3C902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967" y="5835426"/>
            <a:ext cx="1156525" cy="68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96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83571" y="1573078"/>
            <a:ext cx="111516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endParaRPr lang="es-MX" sz="2200" dirty="0">
              <a:latin typeface="Eurostile" pitchFamily="34" charset="0"/>
            </a:endParaRPr>
          </a:p>
          <a:p>
            <a:pPr algn="just"/>
            <a:r>
              <a:rPr lang="es-MX" sz="2200" dirty="0">
                <a:latin typeface="Eurostile" pitchFamily="34" charset="0"/>
              </a:rPr>
              <a:t>Esta dimensión forma parte fundamental del proceso de </a:t>
            </a:r>
            <a:r>
              <a:rPr lang="es-MX" sz="2200" b="1" dirty="0">
                <a:latin typeface="Eurostile" pitchFamily="34" charset="0"/>
              </a:rPr>
              <a:t>Institucionalización de la Empresa Familiar. </a:t>
            </a:r>
            <a:r>
              <a:rPr lang="es-MX" sz="2200" dirty="0">
                <a:latin typeface="Eurostile" pitchFamily="34" charset="0"/>
              </a:rPr>
              <a:t>Define claramente la separación de la relación de los miembros de la familia (o grupo familiar) como accionistas de frente a la empresa, y la relación interpersonal que deben mantener como familia, sin afectar a sus grupos de interés. 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MX" sz="2200" dirty="0">
              <a:latin typeface="Eurostile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endParaRPr lang="es-ES" sz="2200" dirty="0">
              <a:latin typeface="Eurostile" pitchFamily="34" charset="0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1524000" y="1052736"/>
            <a:ext cx="9144000" cy="19686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1" name="40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65"/>
          <a:stretch/>
        </p:blipFill>
        <p:spPr>
          <a:xfrm>
            <a:off x="0" y="191482"/>
            <a:ext cx="12192000" cy="1058114"/>
          </a:xfrm>
          <a:prstGeom prst="rect">
            <a:avLst/>
          </a:prstGeom>
        </p:spPr>
      </p:pic>
      <p:grpSp>
        <p:nvGrpSpPr>
          <p:cNvPr id="1025" name="1024 Grupo"/>
          <p:cNvGrpSpPr/>
          <p:nvPr/>
        </p:nvGrpSpPr>
        <p:grpSpPr>
          <a:xfrm>
            <a:off x="5708546" y="224922"/>
            <a:ext cx="5173211" cy="1027552"/>
            <a:chOff x="3037913" y="239436"/>
            <a:chExt cx="5173211" cy="1027552"/>
          </a:xfrm>
        </p:grpSpPr>
        <p:sp>
          <p:nvSpPr>
            <p:cNvPr id="13" name="12 Rectángulo"/>
            <p:cNvSpPr/>
            <p:nvPr/>
          </p:nvSpPr>
          <p:spPr>
            <a:xfrm>
              <a:off x="4367118" y="239436"/>
              <a:ext cx="3842720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es-E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urostile" pitchFamily="34" charset="0"/>
                </a:rPr>
                <a:t>Empresas Familiares</a:t>
              </a:r>
            </a:p>
          </p:txBody>
        </p:sp>
        <p:sp>
          <p:nvSpPr>
            <p:cNvPr id="17" name="16 Rectángulo"/>
            <p:cNvSpPr/>
            <p:nvPr/>
          </p:nvSpPr>
          <p:spPr>
            <a:xfrm>
              <a:off x="3037913" y="743768"/>
              <a:ext cx="517321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r"/>
              <a:r>
                <a:rPr lang="es-ES" sz="28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urostile" pitchFamily="34" charset="0"/>
                </a:rPr>
                <a:t>Familia </a:t>
              </a:r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4E88359C-2859-4A6B-B885-2871A6633B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7340"/>
            <a:ext cx="7972224" cy="266003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044610F-8F76-4F76-8029-FADCEC66A85C}"/>
              </a:ext>
            </a:extLst>
          </p:cNvPr>
          <p:cNvSpPr txBox="1"/>
          <p:nvPr/>
        </p:nvSpPr>
        <p:spPr>
          <a:xfrm>
            <a:off x="7472769" y="3598819"/>
            <a:ext cx="471923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s-MX" sz="2200" dirty="0">
                <a:latin typeface="Eurostile" pitchFamily="34" charset="0"/>
              </a:rPr>
              <a:t>Elementos de cumplimiento</a:t>
            </a:r>
            <a:r>
              <a:rPr lang="es-MX" sz="2200" dirty="0"/>
              <a:t>:</a:t>
            </a:r>
          </a:p>
          <a:p>
            <a:pPr marL="1200150" lvl="2" indent="-285750" algn="just">
              <a:buFont typeface="Arial" pitchFamily="34" charset="0"/>
              <a:buChar char="•"/>
            </a:pPr>
            <a:r>
              <a:rPr lang="es-MX" sz="2200" dirty="0">
                <a:latin typeface="Eurostile" pitchFamily="34" charset="0"/>
              </a:rPr>
              <a:t>Protocolo Familiar.</a:t>
            </a:r>
          </a:p>
          <a:p>
            <a:pPr marL="1200150" lvl="2" indent="-285750" algn="just">
              <a:buFont typeface="Arial" pitchFamily="34" charset="0"/>
              <a:buChar char="•"/>
            </a:pPr>
            <a:r>
              <a:rPr lang="es-MX" sz="2200" dirty="0">
                <a:latin typeface="Eurostile" pitchFamily="34" charset="0"/>
              </a:rPr>
              <a:t>Consejo de Familia.</a:t>
            </a:r>
          </a:p>
          <a:p>
            <a:pPr marL="1200150" lvl="2" indent="-285750" algn="just">
              <a:buFont typeface="Arial" pitchFamily="34" charset="0"/>
              <a:buChar char="•"/>
            </a:pPr>
            <a:r>
              <a:rPr lang="es-MX" sz="2200" dirty="0">
                <a:latin typeface="Eurostile" pitchFamily="34" charset="0"/>
              </a:rPr>
              <a:t>Plan de Sucesión.</a:t>
            </a:r>
          </a:p>
          <a:p>
            <a:pPr marL="1200150" lvl="2" indent="-285750" algn="just">
              <a:buFont typeface="Arial" pitchFamily="34" charset="0"/>
              <a:buChar char="•"/>
            </a:pPr>
            <a:r>
              <a:rPr lang="es-MX" sz="2200" dirty="0">
                <a:latin typeface="Eurostile" pitchFamily="34" charset="0"/>
              </a:rPr>
              <a:t>Mecanismos de Protección Legales.</a:t>
            </a:r>
          </a:p>
          <a:p>
            <a:endParaRPr lang="es-MX" sz="20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2DF8AE3-1F56-4EAB-9B0C-FF4517D7B4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4134" y="395312"/>
            <a:ext cx="746609" cy="74660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1B07126-F118-4A1C-B58A-6774A175D9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913" y="5840955"/>
            <a:ext cx="1156525" cy="68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3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CuadroTexto"/>
          <p:cNvSpPr txBox="1"/>
          <p:nvPr/>
        </p:nvSpPr>
        <p:spPr>
          <a:xfrm>
            <a:off x="517838" y="1514381"/>
            <a:ext cx="1122264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200" dirty="0">
                <a:latin typeface="Eurostile" pitchFamily="34" charset="0"/>
              </a:rPr>
              <a:t>El </a:t>
            </a:r>
            <a:r>
              <a:rPr lang="es-MX" sz="2200" b="1" dirty="0">
                <a:latin typeface="Eurostile" pitchFamily="34" charset="0"/>
              </a:rPr>
              <a:t>Gobierno Corporativo </a:t>
            </a:r>
            <a:r>
              <a:rPr lang="es-MX" sz="2200" dirty="0">
                <a:latin typeface="Eurostile" pitchFamily="34" charset="0"/>
              </a:rPr>
              <a:t>implica un conjunto de prácticas y controles que tienen como objetivo llevar una administración transparente y equitativa, alineada con los intereses de sus accionistas y sus grupos de interés. La premisa del Gobierno Corporativo es prevenir conflictos de intereses y posibles abusos, así como el menoscabo en el patrimonio de sus inversionistas. </a:t>
            </a:r>
          </a:p>
          <a:p>
            <a:pPr algn="just"/>
            <a:endParaRPr lang="es-MX" sz="2200" dirty="0">
              <a:latin typeface="Eurostile" pitchFamily="34" charset="0"/>
            </a:endParaRPr>
          </a:p>
          <a:p>
            <a:pPr algn="just"/>
            <a:r>
              <a:rPr lang="es-MX" sz="2200" dirty="0">
                <a:latin typeface="Eurostile" pitchFamily="34" charset="0"/>
              </a:rPr>
              <a:t>Se basa en principios lógicos como </a:t>
            </a:r>
            <a:r>
              <a:rPr lang="es-MX" sz="2200" b="1" dirty="0">
                <a:latin typeface="Eurostile" pitchFamily="34" charset="0"/>
              </a:rPr>
              <a:t>equidad, honestidad, solidaridad y justicia </a:t>
            </a:r>
            <a:r>
              <a:rPr lang="es-MX" sz="2200" dirty="0">
                <a:latin typeface="Eurostile" pitchFamily="34" charset="0"/>
              </a:rPr>
              <a:t>para proteger tanto a sus inversionistas como a otros grupos de interés. Debe promover la </a:t>
            </a:r>
            <a:r>
              <a:rPr lang="es-MX" sz="2200" b="1" dirty="0">
                <a:latin typeface="Eurostile" pitchFamily="34" charset="0"/>
              </a:rPr>
              <a:t>transparencia</a:t>
            </a:r>
            <a:r>
              <a:rPr lang="es-MX" sz="2200" dirty="0">
                <a:latin typeface="Eurostile" pitchFamily="34" charset="0"/>
              </a:rPr>
              <a:t>, la </a:t>
            </a:r>
            <a:r>
              <a:rPr lang="es-MX" sz="2200" b="1" dirty="0">
                <a:latin typeface="Eurostile" pitchFamily="34" charset="0"/>
              </a:rPr>
              <a:t>productividad,</a:t>
            </a:r>
            <a:r>
              <a:rPr lang="es-MX" sz="2200" dirty="0">
                <a:latin typeface="Eurostile" pitchFamily="34" charset="0"/>
              </a:rPr>
              <a:t> la </a:t>
            </a:r>
            <a:r>
              <a:rPr lang="es-MX" sz="2200" b="1" dirty="0">
                <a:latin typeface="Eurostile" pitchFamily="34" charset="0"/>
              </a:rPr>
              <a:t>competitividad</a:t>
            </a:r>
            <a:r>
              <a:rPr lang="es-MX" sz="2200" dirty="0">
                <a:latin typeface="Eurostile" pitchFamily="34" charset="0"/>
              </a:rPr>
              <a:t> y la </a:t>
            </a:r>
            <a:r>
              <a:rPr lang="es-MX" sz="2200" b="1" dirty="0">
                <a:latin typeface="Eurostile" pitchFamily="34" charset="0"/>
              </a:rPr>
              <a:t>integridad </a:t>
            </a:r>
            <a:r>
              <a:rPr lang="es-MX" sz="2200" dirty="0">
                <a:latin typeface="Eurostile" pitchFamily="34" charset="0"/>
              </a:rPr>
              <a:t>de la organización.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ES" sz="2200" dirty="0">
              <a:latin typeface="Eurostile" pitchFamily="34" charset="0"/>
            </a:endParaRPr>
          </a:p>
          <a:p>
            <a:pPr lvl="0" algn="just"/>
            <a:endParaRPr lang="es-MX" sz="2200" dirty="0">
              <a:latin typeface="Eurostile" pitchFamily="34" charset="0"/>
            </a:endParaRPr>
          </a:p>
          <a:p>
            <a:pPr lvl="0" algn="just"/>
            <a:r>
              <a:rPr lang="es-ES" sz="2200" dirty="0">
                <a:latin typeface="Eurostile" pitchFamily="34" charset="0"/>
              </a:rPr>
              <a:t> </a:t>
            </a:r>
            <a:endParaRPr lang="es-MX" sz="2200" dirty="0">
              <a:latin typeface="Eurostile" pitchFamily="34" charset="0"/>
            </a:endParaRPr>
          </a:p>
        </p:txBody>
      </p:sp>
      <p:pic>
        <p:nvPicPr>
          <p:cNvPr id="20" name="19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65"/>
          <a:stretch/>
        </p:blipFill>
        <p:spPr>
          <a:xfrm>
            <a:off x="0" y="220094"/>
            <a:ext cx="12191999" cy="1058114"/>
          </a:xfrm>
          <a:prstGeom prst="rect">
            <a:avLst/>
          </a:prstGeom>
        </p:spPr>
      </p:pic>
      <p:grpSp>
        <p:nvGrpSpPr>
          <p:cNvPr id="3" name="2 Grupo"/>
          <p:cNvGrpSpPr/>
          <p:nvPr/>
        </p:nvGrpSpPr>
        <p:grpSpPr>
          <a:xfrm>
            <a:off x="5701354" y="175992"/>
            <a:ext cx="5173211" cy="1086751"/>
            <a:chOff x="2101809" y="248563"/>
            <a:chExt cx="5173211" cy="969496"/>
          </a:xfrm>
        </p:grpSpPr>
        <p:sp>
          <p:nvSpPr>
            <p:cNvPr id="21" name="20 Rectángulo"/>
            <p:cNvSpPr/>
            <p:nvPr/>
          </p:nvSpPr>
          <p:spPr>
            <a:xfrm>
              <a:off x="3302775" y="248563"/>
              <a:ext cx="397095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r"/>
              <a:r>
                <a:rPr lang="es-E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urostile" pitchFamily="34" charset="0"/>
                </a:rPr>
                <a:t>Gobierno Corporativo</a:t>
              </a:r>
            </a:p>
          </p:txBody>
        </p:sp>
        <p:sp>
          <p:nvSpPr>
            <p:cNvPr id="22" name="21 Rectángulo"/>
            <p:cNvSpPr/>
            <p:nvPr/>
          </p:nvSpPr>
          <p:spPr>
            <a:xfrm>
              <a:off x="2101809" y="694839"/>
              <a:ext cx="5173211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r"/>
              <a:r>
                <a:rPr lang="es-ES" sz="28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Eurostile" pitchFamily="34" charset="0"/>
                </a:rPr>
                <a:t>Gobierno</a:t>
              </a:r>
            </a:p>
          </p:txBody>
        </p:sp>
      </p:grpSp>
      <p:grpSp>
        <p:nvGrpSpPr>
          <p:cNvPr id="6" name="5 Grupo"/>
          <p:cNvGrpSpPr/>
          <p:nvPr/>
        </p:nvGrpSpPr>
        <p:grpSpPr>
          <a:xfrm>
            <a:off x="11184296" y="302735"/>
            <a:ext cx="696686" cy="870771"/>
            <a:chOff x="7418596" y="281084"/>
            <a:chExt cx="781609" cy="864072"/>
          </a:xfrm>
        </p:grpSpPr>
        <p:sp>
          <p:nvSpPr>
            <p:cNvPr id="23" name="22 Elipse"/>
            <p:cNvSpPr/>
            <p:nvPr/>
          </p:nvSpPr>
          <p:spPr>
            <a:xfrm>
              <a:off x="7596336" y="497092"/>
              <a:ext cx="432048" cy="4593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4" name="23 Elipse"/>
            <p:cNvSpPr/>
            <p:nvPr/>
          </p:nvSpPr>
          <p:spPr>
            <a:xfrm>
              <a:off x="8028384" y="897367"/>
              <a:ext cx="144000" cy="14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5" name="24 Elipse"/>
            <p:cNvSpPr/>
            <p:nvPr/>
          </p:nvSpPr>
          <p:spPr>
            <a:xfrm>
              <a:off x="7957399" y="353084"/>
              <a:ext cx="144000" cy="14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6" name="25 Elipse"/>
            <p:cNvSpPr/>
            <p:nvPr/>
          </p:nvSpPr>
          <p:spPr>
            <a:xfrm>
              <a:off x="8056205" y="641108"/>
              <a:ext cx="144000" cy="14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7" name="26 Elipse"/>
            <p:cNvSpPr/>
            <p:nvPr/>
          </p:nvSpPr>
          <p:spPr>
            <a:xfrm>
              <a:off x="7740360" y="1001156"/>
              <a:ext cx="144000" cy="14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8" name="27 Elipse"/>
            <p:cNvSpPr/>
            <p:nvPr/>
          </p:nvSpPr>
          <p:spPr>
            <a:xfrm>
              <a:off x="7490596" y="929156"/>
              <a:ext cx="144000" cy="14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9" name="28 Elipse"/>
            <p:cNvSpPr/>
            <p:nvPr/>
          </p:nvSpPr>
          <p:spPr>
            <a:xfrm>
              <a:off x="7740360" y="281084"/>
              <a:ext cx="144000" cy="14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0" name="29 Elipse"/>
            <p:cNvSpPr/>
            <p:nvPr/>
          </p:nvSpPr>
          <p:spPr>
            <a:xfrm>
              <a:off x="7504250" y="361484"/>
              <a:ext cx="144000" cy="14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1" name="30 Elipse"/>
            <p:cNvSpPr/>
            <p:nvPr/>
          </p:nvSpPr>
          <p:spPr>
            <a:xfrm>
              <a:off x="7418596" y="654770"/>
              <a:ext cx="144000" cy="14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BE1D00A8-A112-47E6-8051-4491FCF021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5257"/>
            <a:ext cx="7572268" cy="250627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BCB92B0-6B82-4B8A-98E8-4BA31F0E3222}"/>
              </a:ext>
            </a:extLst>
          </p:cNvPr>
          <p:cNvSpPr txBox="1"/>
          <p:nvPr/>
        </p:nvSpPr>
        <p:spPr>
          <a:xfrm>
            <a:off x="7628036" y="4224177"/>
            <a:ext cx="456396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dirty="0">
                <a:latin typeface="Eurostile" pitchFamily="34" charset="0"/>
              </a:rPr>
              <a:t>Elementos de cumplimiento</a:t>
            </a:r>
            <a:r>
              <a:rPr lang="es-MX" dirty="0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Manual de Gobierno Corporativo.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Órganos Intermedios o Comités de Apoyo.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000" dirty="0">
                <a:latin typeface="Eurostile" pitchFamily="34" charset="0"/>
              </a:rPr>
              <a:t>Sistema de Evaluación de Consejeros .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630D9404-54D3-46EC-A352-9E25421CA2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913" y="5840955"/>
            <a:ext cx="1156525" cy="68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9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>
            <a:extLst>
              <a:ext uri="{FF2B5EF4-FFF2-40B4-BE49-F238E27FC236}">
                <a16:creationId xmlns:a16="http://schemas.microsoft.com/office/drawing/2014/main" id="{5146003A-6CD4-4860-BF85-D094C5AC21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9" b="21296"/>
          <a:stretch/>
        </p:blipFill>
        <p:spPr bwMode="auto">
          <a:xfrm>
            <a:off x="707019" y="2198431"/>
            <a:ext cx="9163285" cy="381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>
            <a:extLst>
              <a:ext uri="{FF2B5EF4-FFF2-40B4-BE49-F238E27FC236}">
                <a16:creationId xmlns:a16="http://schemas.microsoft.com/office/drawing/2014/main" id="{77EB78EB-ED0F-47E6-98F8-8179FFBE11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54" b="6597"/>
          <a:stretch/>
        </p:blipFill>
        <p:spPr bwMode="auto">
          <a:xfrm>
            <a:off x="5" y="1273105"/>
            <a:ext cx="12192000" cy="558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5 Rectángulo redondeado"/>
          <p:cNvSpPr/>
          <p:nvPr/>
        </p:nvSpPr>
        <p:spPr>
          <a:xfrm>
            <a:off x="5467690" y="1572660"/>
            <a:ext cx="1664568" cy="648072"/>
          </a:xfrm>
          <a:prstGeom prst="roundRect">
            <a:avLst/>
          </a:prstGeom>
          <a:solidFill>
            <a:srgbClr val="60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Asamblea General de Accionistas</a:t>
            </a:r>
          </a:p>
        </p:txBody>
      </p:sp>
      <p:sp>
        <p:nvSpPr>
          <p:cNvPr id="6" name="7 Rectángulo redondeado"/>
          <p:cNvSpPr/>
          <p:nvPr/>
        </p:nvSpPr>
        <p:spPr>
          <a:xfrm>
            <a:off x="5555373" y="2498369"/>
            <a:ext cx="1512168" cy="648072"/>
          </a:xfrm>
          <a:prstGeom prst="roundRect">
            <a:avLst/>
          </a:prstGeom>
          <a:solidFill>
            <a:srgbClr val="002060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Consejo de Administración</a:t>
            </a:r>
          </a:p>
        </p:txBody>
      </p:sp>
      <p:sp>
        <p:nvSpPr>
          <p:cNvPr id="7" name="8 Rectángulo redondeado"/>
          <p:cNvSpPr/>
          <p:nvPr/>
        </p:nvSpPr>
        <p:spPr>
          <a:xfrm>
            <a:off x="9039025" y="2523200"/>
            <a:ext cx="1512168" cy="64807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38100" cap="flat" cmpd="sng" algn="ctr">
            <a:solidFill>
              <a:sysClr val="window" lastClr="FFFFFF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Comité Comercial y Marketing</a:t>
            </a:r>
          </a:p>
        </p:txBody>
      </p:sp>
      <p:sp>
        <p:nvSpPr>
          <p:cNvPr id="8" name="9 Rectángulo redondeado"/>
          <p:cNvSpPr/>
          <p:nvPr/>
        </p:nvSpPr>
        <p:spPr>
          <a:xfrm>
            <a:off x="3912379" y="2523200"/>
            <a:ext cx="1512168" cy="64807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38100" cap="flat" cmpd="sng" algn="ctr">
            <a:solidFill>
              <a:sysClr val="window" lastClr="FFFFFF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Comité de Finanzas y Planeación</a:t>
            </a:r>
          </a:p>
        </p:txBody>
      </p:sp>
      <p:sp>
        <p:nvSpPr>
          <p:cNvPr id="9" name="10 Rectángulo redondeado"/>
          <p:cNvSpPr/>
          <p:nvPr/>
        </p:nvSpPr>
        <p:spPr>
          <a:xfrm>
            <a:off x="2061853" y="2510784"/>
            <a:ext cx="1512168" cy="64807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38100" cap="flat" cmpd="sng" algn="ctr">
            <a:solidFill>
              <a:sysClr val="window" lastClr="FFFFFF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Comité de Auditoría</a:t>
            </a:r>
          </a:p>
        </p:txBody>
      </p:sp>
      <p:sp>
        <p:nvSpPr>
          <p:cNvPr id="10" name="13 Rectángulo redondeado"/>
          <p:cNvSpPr/>
          <p:nvPr/>
        </p:nvSpPr>
        <p:spPr>
          <a:xfrm>
            <a:off x="8068365" y="5511011"/>
            <a:ext cx="1512168" cy="57606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285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Recursos Humanos</a:t>
            </a:r>
          </a:p>
        </p:txBody>
      </p:sp>
      <p:cxnSp>
        <p:nvCxnSpPr>
          <p:cNvPr id="11" name="20 Conector recto"/>
          <p:cNvCxnSpPr>
            <a:cxnSpLocks/>
          </p:cNvCxnSpPr>
          <p:nvPr/>
        </p:nvCxnSpPr>
        <p:spPr>
          <a:xfrm>
            <a:off x="6279503" y="2282035"/>
            <a:ext cx="0" cy="152966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" name="33 Conector recto"/>
          <p:cNvCxnSpPr>
            <a:cxnSpLocks/>
            <a:stCxn id="9" idx="3"/>
            <a:endCxn id="8" idx="1"/>
          </p:cNvCxnSpPr>
          <p:nvPr/>
        </p:nvCxnSpPr>
        <p:spPr>
          <a:xfrm>
            <a:off x="3574021" y="2834820"/>
            <a:ext cx="338358" cy="12416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3" name="36 Conector recto"/>
          <p:cNvCxnSpPr>
            <a:stCxn id="8" idx="3"/>
            <a:endCxn id="6" idx="1"/>
          </p:cNvCxnSpPr>
          <p:nvPr/>
        </p:nvCxnSpPr>
        <p:spPr>
          <a:xfrm flipV="1">
            <a:off x="5424547" y="2822405"/>
            <a:ext cx="130826" cy="2483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4" name="39 Conector recto"/>
          <p:cNvCxnSpPr>
            <a:stCxn id="6" idx="3"/>
            <a:endCxn id="7" idx="1"/>
          </p:cNvCxnSpPr>
          <p:nvPr/>
        </p:nvCxnSpPr>
        <p:spPr>
          <a:xfrm>
            <a:off x="7067541" y="2822405"/>
            <a:ext cx="1971484" cy="2483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7" name="14 Rectángulo redondeado"/>
          <p:cNvSpPr/>
          <p:nvPr/>
        </p:nvSpPr>
        <p:spPr>
          <a:xfrm>
            <a:off x="9718780" y="5510026"/>
            <a:ext cx="1512168" cy="57606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285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noProof="0" dirty="0">
                <a:solidFill>
                  <a:sysClr val="window" lastClr="FFFFFF"/>
                </a:solidFill>
                <a:latin typeface="Calibri"/>
              </a:rPr>
              <a:t>Tecnologías de la información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9" name="24 Conector recto"/>
          <p:cNvCxnSpPr>
            <a:cxnSpLocks/>
          </p:cNvCxnSpPr>
          <p:nvPr/>
        </p:nvCxnSpPr>
        <p:spPr>
          <a:xfrm>
            <a:off x="6340256" y="3123813"/>
            <a:ext cx="0" cy="2085771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1" name="14 Rectángulo redondeado"/>
          <p:cNvSpPr/>
          <p:nvPr/>
        </p:nvSpPr>
        <p:spPr>
          <a:xfrm>
            <a:off x="4736644" y="5503310"/>
            <a:ext cx="1512168" cy="57606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285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200" dirty="0">
                <a:solidFill>
                  <a:sysClr val="window" lastClr="FFFFFF"/>
                </a:solidFill>
                <a:latin typeface="Calibri"/>
              </a:rPr>
              <a:t>Comercial</a:t>
            </a:r>
          </a:p>
        </p:txBody>
      </p:sp>
      <p:cxnSp>
        <p:nvCxnSpPr>
          <p:cNvPr id="22" name="24 Conector recto"/>
          <p:cNvCxnSpPr/>
          <p:nvPr/>
        </p:nvCxnSpPr>
        <p:spPr>
          <a:xfrm>
            <a:off x="3912379" y="5209584"/>
            <a:ext cx="0" cy="238098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4" name="12 Rectángulo redondeado"/>
          <p:cNvSpPr/>
          <p:nvPr/>
        </p:nvSpPr>
        <p:spPr>
          <a:xfrm>
            <a:off x="1358852" y="5474996"/>
            <a:ext cx="1512168" cy="57606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285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dirty="0">
                <a:solidFill>
                  <a:sysClr val="window" lastClr="FFFFFF"/>
                </a:solidFill>
                <a:latin typeface="Calibri"/>
              </a:rPr>
              <a:t>Auditoría Interna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14 Rectángulo redondeado"/>
          <p:cNvSpPr/>
          <p:nvPr/>
        </p:nvSpPr>
        <p:spPr>
          <a:xfrm>
            <a:off x="6437122" y="5511011"/>
            <a:ext cx="1483231" cy="57606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285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Operaciones</a:t>
            </a:r>
          </a:p>
        </p:txBody>
      </p:sp>
      <p:cxnSp>
        <p:nvCxnSpPr>
          <p:cNvPr id="26" name="24 Conector recto"/>
          <p:cNvCxnSpPr>
            <a:cxnSpLocks/>
          </p:cNvCxnSpPr>
          <p:nvPr/>
        </p:nvCxnSpPr>
        <p:spPr>
          <a:xfrm>
            <a:off x="1092381" y="2847236"/>
            <a:ext cx="11249" cy="2737659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1" name="8 Rectángulo redondeado"/>
          <p:cNvSpPr/>
          <p:nvPr/>
        </p:nvSpPr>
        <p:spPr>
          <a:xfrm>
            <a:off x="7248565" y="2475741"/>
            <a:ext cx="1512168" cy="64807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38100" cap="flat" cmpd="sng" algn="ctr">
            <a:solidFill>
              <a:sysClr val="window" lastClr="FFFFFF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Comité Evaluación y Compensación</a:t>
            </a:r>
          </a:p>
        </p:txBody>
      </p:sp>
      <p:sp>
        <p:nvSpPr>
          <p:cNvPr id="34" name="Rectángulo redondeado 22">
            <a:extLst>
              <a:ext uri="{FF2B5EF4-FFF2-40B4-BE49-F238E27FC236}">
                <a16:creationId xmlns:a16="http://schemas.microsoft.com/office/drawing/2014/main" id="{004F0B40-CB74-429B-83B6-7750A1564E4D}"/>
              </a:ext>
            </a:extLst>
          </p:cNvPr>
          <p:cNvSpPr/>
          <p:nvPr/>
        </p:nvSpPr>
        <p:spPr>
          <a:xfrm>
            <a:off x="3710476" y="1562867"/>
            <a:ext cx="1542844" cy="641886"/>
          </a:xfrm>
          <a:prstGeom prst="roundRect">
            <a:avLst/>
          </a:prstGeom>
          <a:solidFill>
            <a:srgbClr val="600000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/>
            <a:r>
              <a:rPr lang="es-MX" sz="1200" b="1" dirty="0">
                <a:solidFill>
                  <a:sysClr val="window" lastClr="FFFFFF"/>
                </a:solidFill>
                <a:latin typeface="Calibri"/>
              </a:rPr>
              <a:t>Consejo Familiar</a:t>
            </a:r>
          </a:p>
        </p:txBody>
      </p:sp>
      <p:sp>
        <p:nvSpPr>
          <p:cNvPr id="35" name="Rectángulo redondeado 26">
            <a:extLst>
              <a:ext uri="{FF2B5EF4-FFF2-40B4-BE49-F238E27FC236}">
                <a16:creationId xmlns:a16="http://schemas.microsoft.com/office/drawing/2014/main" id="{93592A06-B869-4A73-975E-21C50247486F}"/>
              </a:ext>
            </a:extLst>
          </p:cNvPr>
          <p:cNvSpPr/>
          <p:nvPr/>
        </p:nvSpPr>
        <p:spPr>
          <a:xfrm>
            <a:off x="2100650" y="3389668"/>
            <a:ext cx="1434573" cy="560683"/>
          </a:xfrm>
          <a:prstGeom prst="roundRect">
            <a:avLst/>
          </a:prstGeom>
          <a:solidFill>
            <a:srgbClr val="C00000"/>
          </a:solidFill>
          <a:ln w="285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s-MX" sz="1200" dirty="0">
                <a:solidFill>
                  <a:sysClr val="window" lastClr="FFFFFF"/>
                </a:solidFill>
                <a:latin typeface="Calibri"/>
              </a:rPr>
              <a:t>Comité de Ética</a:t>
            </a:r>
          </a:p>
        </p:txBody>
      </p:sp>
      <p:sp>
        <p:nvSpPr>
          <p:cNvPr id="36" name="12 Rectángulo redondeado">
            <a:extLst>
              <a:ext uri="{FF2B5EF4-FFF2-40B4-BE49-F238E27FC236}">
                <a16:creationId xmlns:a16="http://schemas.microsoft.com/office/drawing/2014/main" id="{44D8F6F9-4C2E-4679-A433-56B996D5503A}"/>
              </a:ext>
            </a:extLst>
          </p:cNvPr>
          <p:cNvSpPr/>
          <p:nvPr/>
        </p:nvSpPr>
        <p:spPr>
          <a:xfrm>
            <a:off x="3069798" y="5474996"/>
            <a:ext cx="1512168" cy="57606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285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dirty="0">
                <a:solidFill>
                  <a:sysClr val="window" lastClr="FFFFFF"/>
                </a:solidFill>
                <a:latin typeface="Calibri"/>
              </a:rPr>
              <a:t>Administración y Finanzas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8" name="36 Conector recto">
            <a:extLst>
              <a:ext uri="{FF2B5EF4-FFF2-40B4-BE49-F238E27FC236}">
                <a16:creationId xmlns:a16="http://schemas.microsoft.com/office/drawing/2014/main" id="{5B59CC5A-8054-4F94-9547-27A5638530BC}"/>
              </a:ext>
            </a:extLst>
          </p:cNvPr>
          <p:cNvCxnSpPr>
            <a:cxnSpLocks/>
          </p:cNvCxnSpPr>
          <p:nvPr/>
        </p:nvCxnSpPr>
        <p:spPr>
          <a:xfrm flipV="1">
            <a:off x="1711432" y="5209584"/>
            <a:ext cx="8839761" cy="12435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4" name="24 Conector recto">
            <a:extLst>
              <a:ext uri="{FF2B5EF4-FFF2-40B4-BE49-F238E27FC236}">
                <a16:creationId xmlns:a16="http://schemas.microsoft.com/office/drawing/2014/main" id="{DD9DDA57-0137-41FD-9A8C-C76DE5F7F7DA}"/>
              </a:ext>
            </a:extLst>
          </p:cNvPr>
          <p:cNvCxnSpPr/>
          <p:nvPr/>
        </p:nvCxnSpPr>
        <p:spPr>
          <a:xfrm>
            <a:off x="8774942" y="5222161"/>
            <a:ext cx="0" cy="238098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6" name="24 Conector recto">
            <a:extLst>
              <a:ext uri="{FF2B5EF4-FFF2-40B4-BE49-F238E27FC236}">
                <a16:creationId xmlns:a16="http://schemas.microsoft.com/office/drawing/2014/main" id="{CA642B92-18EC-4102-8C7F-B210FC16A43D}"/>
              </a:ext>
            </a:extLst>
          </p:cNvPr>
          <p:cNvCxnSpPr/>
          <p:nvPr/>
        </p:nvCxnSpPr>
        <p:spPr>
          <a:xfrm>
            <a:off x="10551193" y="5222019"/>
            <a:ext cx="0" cy="238098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9" name="36 Conector recto">
            <a:extLst>
              <a:ext uri="{FF2B5EF4-FFF2-40B4-BE49-F238E27FC236}">
                <a16:creationId xmlns:a16="http://schemas.microsoft.com/office/drawing/2014/main" id="{D7147935-82F3-4BC2-AACD-33E36D921171}"/>
              </a:ext>
            </a:extLst>
          </p:cNvPr>
          <p:cNvCxnSpPr/>
          <p:nvPr/>
        </p:nvCxnSpPr>
        <p:spPr>
          <a:xfrm>
            <a:off x="5317413" y="1877282"/>
            <a:ext cx="144016" cy="0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1" name="36 Conector recto">
            <a:extLst>
              <a:ext uri="{FF2B5EF4-FFF2-40B4-BE49-F238E27FC236}">
                <a16:creationId xmlns:a16="http://schemas.microsoft.com/office/drawing/2014/main" id="{4C3A06C7-C626-4E0E-8684-585838E6FDFE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1044165" y="2834612"/>
            <a:ext cx="1017688" cy="208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4" name="36 Conector recto">
            <a:extLst>
              <a:ext uri="{FF2B5EF4-FFF2-40B4-BE49-F238E27FC236}">
                <a16:creationId xmlns:a16="http://schemas.microsoft.com/office/drawing/2014/main" id="{5C2DEEC5-C7B9-4190-9F40-6F4536EAE66F}"/>
              </a:ext>
            </a:extLst>
          </p:cNvPr>
          <p:cNvCxnSpPr>
            <a:cxnSpLocks/>
          </p:cNvCxnSpPr>
          <p:nvPr/>
        </p:nvCxnSpPr>
        <p:spPr>
          <a:xfrm>
            <a:off x="1092381" y="5619365"/>
            <a:ext cx="269666" cy="0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5" name="24 Conector recto">
            <a:extLst>
              <a:ext uri="{FF2B5EF4-FFF2-40B4-BE49-F238E27FC236}">
                <a16:creationId xmlns:a16="http://schemas.microsoft.com/office/drawing/2014/main" id="{DAD12C15-4424-4DA1-AB5E-98FAFC6C6F3E}"/>
              </a:ext>
            </a:extLst>
          </p:cNvPr>
          <p:cNvCxnSpPr/>
          <p:nvPr/>
        </p:nvCxnSpPr>
        <p:spPr>
          <a:xfrm>
            <a:off x="1711432" y="5209584"/>
            <a:ext cx="0" cy="238098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1" name="36 Conector recto">
            <a:extLst>
              <a:ext uri="{FF2B5EF4-FFF2-40B4-BE49-F238E27FC236}">
                <a16:creationId xmlns:a16="http://schemas.microsoft.com/office/drawing/2014/main" id="{08133018-13A1-44B3-B23B-2EE485A802CD}"/>
              </a:ext>
            </a:extLst>
          </p:cNvPr>
          <p:cNvCxnSpPr>
            <a:cxnSpLocks/>
          </p:cNvCxnSpPr>
          <p:nvPr/>
        </p:nvCxnSpPr>
        <p:spPr>
          <a:xfrm>
            <a:off x="1154192" y="3675381"/>
            <a:ext cx="907661" cy="0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8" name="12 Rectángulo redondeado"/>
          <p:cNvSpPr/>
          <p:nvPr/>
        </p:nvSpPr>
        <p:spPr>
          <a:xfrm>
            <a:off x="5555373" y="3861491"/>
            <a:ext cx="1512168" cy="576064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285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Dirección General</a:t>
            </a:r>
          </a:p>
        </p:txBody>
      </p:sp>
      <p:cxnSp>
        <p:nvCxnSpPr>
          <p:cNvPr id="60" name="24 Conector recto">
            <a:extLst>
              <a:ext uri="{FF2B5EF4-FFF2-40B4-BE49-F238E27FC236}">
                <a16:creationId xmlns:a16="http://schemas.microsoft.com/office/drawing/2014/main" id="{361382C5-D8D3-4DE6-9BA1-0DCF189E4806}"/>
              </a:ext>
            </a:extLst>
          </p:cNvPr>
          <p:cNvCxnSpPr/>
          <p:nvPr/>
        </p:nvCxnSpPr>
        <p:spPr>
          <a:xfrm>
            <a:off x="7068062" y="5237401"/>
            <a:ext cx="0" cy="238098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1" name="24 Conector recto">
            <a:extLst>
              <a:ext uri="{FF2B5EF4-FFF2-40B4-BE49-F238E27FC236}">
                <a16:creationId xmlns:a16="http://schemas.microsoft.com/office/drawing/2014/main" id="{76BA9AB7-D099-459E-84DA-D7798213A91C}"/>
              </a:ext>
            </a:extLst>
          </p:cNvPr>
          <p:cNvCxnSpPr/>
          <p:nvPr/>
        </p:nvCxnSpPr>
        <p:spPr>
          <a:xfrm>
            <a:off x="5422142" y="5237401"/>
            <a:ext cx="0" cy="238098"/>
          </a:xfrm>
          <a:prstGeom prst="line">
            <a:avLst/>
          </a:prstGeom>
          <a:noFill/>
          <a:ln w="28575" cap="flat" cmpd="sng" algn="ctr">
            <a:solidFill>
              <a:sysClr val="window" lastClr="FFFFFF"/>
            </a:solidFill>
            <a:prstDash val="sys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40" name="25 Imagen">
            <a:extLst>
              <a:ext uri="{FF2B5EF4-FFF2-40B4-BE49-F238E27FC236}">
                <a16:creationId xmlns:a16="http://schemas.microsoft.com/office/drawing/2014/main" id="{802BE61C-9301-44D8-B5E1-C5811D6D53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65"/>
          <a:stretch/>
        </p:blipFill>
        <p:spPr>
          <a:xfrm>
            <a:off x="0" y="191482"/>
            <a:ext cx="12191999" cy="1058114"/>
          </a:xfrm>
          <a:prstGeom prst="rect">
            <a:avLst/>
          </a:prstGeom>
        </p:spPr>
      </p:pic>
      <p:sp>
        <p:nvSpPr>
          <p:cNvPr id="32" name="CuadroTexto 31"/>
          <p:cNvSpPr txBox="1"/>
          <p:nvPr/>
        </p:nvSpPr>
        <p:spPr>
          <a:xfrm>
            <a:off x="4966105" y="449727"/>
            <a:ext cx="6776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  <a:cs typeface="Georgia"/>
              </a:rPr>
              <a:t>Estructura de </a:t>
            </a:r>
            <a:r>
              <a:rPr lang="es-ES" sz="2800" b="1" dirty="0">
                <a:solidFill>
                  <a:schemeClr val="bg1"/>
                </a:solidFill>
                <a:cs typeface="Georgia"/>
              </a:rPr>
              <a:t>Gobierno Corporativo</a:t>
            </a:r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19FC1C61-3DF7-4BD5-A295-9EA7186DC9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7" y="309748"/>
            <a:ext cx="1156525" cy="68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425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7815</TotalTime>
  <Words>1474</Words>
  <Application>Microsoft Office PowerPoint</Application>
  <PresentationFormat>Panorámica</PresentationFormat>
  <Paragraphs>207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9" baseType="lpstr">
      <vt:lpstr>Arial</vt:lpstr>
      <vt:lpstr>Arial (cuerpo)</vt:lpstr>
      <vt:lpstr>Arial Narrow</vt:lpstr>
      <vt:lpstr>Baskerville Old Face</vt:lpstr>
      <vt:lpstr>Calibri</vt:lpstr>
      <vt:lpstr>Eurostile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Leticia Q</dc:creator>
  <cp:lastModifiedBy>José Carlos Preciado Andrade</cp:lastModifiedBy>
  <cp:revision>200</cp:revision>
  <dcterms:created xsi:type="dcterms:W3CDTF">2017-03-23T18:15:59Z</dcterms:created>
  <dcterms:modified xsi:type="dcterms:W3CDTF">2020-02-26T23:09:11Z</dcterms:modified>
</cp:coreProperties>
</file>