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57" r:id="rId3"/>
    <p:sldId id="263" r:id="rId4"/>
    <p:sldId id="460" r:id="rId5"/>
    <p:sldId id="459" r:id="rId6"/>
    <p:sldId id="465" r:id="rId7"/>
    <p:sldId id="466" r:id="rId8"/>
    <p:sldId id="467" r:id="rId9"/>
    <p:sldId id="468" r:id="rId10"/>
    <p:sldId id="456" r:id="rId11"/>
    <p:sldId id="469" r:id="rId12"/>
    <p:sldId id="258" r:id="rId13"/>
    <p:sldId id="264" r:id="rId14"/>
    <p:sldId id="458" r:id="rId15"/>
    <p:sldId id="308" r:id="rId16"/>
    <p:sldId id="440" r:id="rId17"/>
    <p:sldId id="470" r:id="rId18"/>
    <p:sldId id="275" r:id="rId19"/>
    <p:sldId id="276" r:id="rId20"/>
    <p:sldId id="284" r:id="rId21"/>
    <p:sldId id="283" r:id="rId22"/>
    <p:sldId id="285" r:id="rId23"/>
    <p:sldId id="286" r:id="rId24"/>
    <p:sldId id="306" r:id="rId25"/>
    <p:sldId id="442" r:id="rId26"/>
    <p:sldId id="311" r:id="rId27"/>
    <p:sldId id="312" r:id="rId28"/>
    <p:sldId id="313" r:id="rId29"/>
    <p:sldId id="315" r:id="rId30"/>
    <p:sldId id="338" r:id="rId31"/>
    <p:sldId id="394" r:id="rId32"/>
    <p:sldId id="395" r:id="rId33"/>
    <p:sldId id="400" r:id="rId34"/>
    <p:sldId id="379" r:id="rId35"/>
    <p:sldId id="381" r:id="rId36"/>
    <p:sldId id="401" r:id="rId37"/>
    <p:sldId id="397" r:id="rId38"/>
    <p:sldId id="415" r:id="rId39"/>
    <p:sldId id="417" r:id="rId40"/>
    <p:sldId id="471" r:id="rId41"/>
    <p:sldId id="472" r:id="rId42"/>
    <p:sldId id="463" r:id="rId43"/>
    <p:sldId id="427" r:id="rId44"/>
    <p:sldId id="333" r:id="rId45"/>
    <p:sldId id="438" r:id="rId46"/>
    <p:sldId id="473" r:id="rId47"/>
    <p:sldId id="436" r:id="rId48"/>
    <p:sldId id="474" r:id="rId49"/>
    <p:sldId id="461" r:id="rId50"/>
  </p:sldIdLst>
  <p:sldSz cx="12192000" cy="6858000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1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16C"/>
    <a:srgbClr val="D73131"/>
    <a:srgbClr val="003B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2" y="60"/>
      </p:cViewPr>
      <p:guideLst>
        <p:guide orient="horz" pos="191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11615-88D9-464F-838E-42F9423C95B7}" type="datetimeFigureOut">
              <a:rPr lang="es-MX" smtClean="0"/>
              <a:t>24/02/2020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595B4-1A96-4DBF-913F-0DE8CF37F19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7998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noProof="0" dirty="0"/>
              <a:t>Pero antes, demos un paso atrás. Porque para hablar de marketing digital, antes tenemos que hablar de marketing en general para tener el </a:t>
            </a:r>
            <a:r>
              <a:rPr lang="es-MX" noProof="0" dirty="0" err="1"/>
              <a:t>context</a:t>
            </a:r>
            <a:r>
              <a:rPr lang="es-MX" noProof="0" dirty="0"/>
              <a:t> correcto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4238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consumidores</a:t>
            </a:r>
            <a:r>
              <a:rPr lang="en-US" dirty="0"/>
              <a:t> no </a:t>
            </a:r>
            <a:r>
              <a:rPr lang="en-US" dirty="0" err="1"/>
              <a:t>compran</a:t>
            </a:r>
            <a:r>
              <a:rPr lang="en-US" dirty="0"/>
              <a:t> lo que </a:t>
            </a:r>
            <a:r>
              <a:rPr lang="en-US" dirty="0" err="1"/>
              <a:t>tú</a:t>
            </a:r>
            <a:r>
              <a:rPr lang="en-US" dirty="0"/>
              <a:t> </a:t>
            </a:r>
            <a:r>
              <a:rPr lang="en-US" dirty="0" err="1"/>
              <a:t>haces</a:t>
            </a:r>
            <a:r>
              <a:rPr lang="en-US" dirty="0"/>
              <a:t>, </a:t>
            </a:r>
            <a:r>
              <a:rPr lang="en-US" dirty="0" err="1"/>
              <a:t>sino</a:t>
            </a:r>
            <a:r>
              <a:rPr lang="en-US" dirty="0"/>
              <a:t> por </a:t>
            </a:r>
            <a:r>
              <a:rPr lang="en-US" dirty="0" err="1"/>
              <a:t>qué</a:t>
            </a:r>
            <a:r>
              <a:rPr lang="en-US" dirty="0"/>
              <a:t> lo </a:t>
            </a:r>
            <a:r>
              <a:rPr lang="en-US" dirty="0" err="1"/>
              <a:t>haces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4512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5986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56 </a:t>
            </a:r>
            <a:r>
              <a:rPr lang="en-US" dirty="0" err="1"/>
              <a:t>millones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México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8546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Hay 3,400 millones de usuarios de internet a nivel global (82.7 millones en México)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6856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Hay 3,400 millones de usuarios de internet a nivel global (82.7 millones en México)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079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Hay 3,400 millones de usuarios de internet a nivel global (82.7 millones en México)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0742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Hay 3,400 millones de usuarios de internet a nivel global (82.7 millones en México)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4901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Corona 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9394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Corona 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2976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Las personas quieren sentirse únicas y recibir un trato personalizado de las marcas; involucrarse y opinar en la comunicación de las marcas y sentir que hablan e interactúan con una persona y no con una marca.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188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Kenzo</a:t>
            </a:r>
            <a:r>
              <a:rPr lang="es-MX" dirty="0"/>
              <a:t> 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595B4-1A96-4DBF-913F-0DE8CF37F191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2958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D1634-11A3-4E40-90B1-3472E2B2C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7DD5E8-A3FE-4C1B-A8CF-16C4BA18B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2BDAB4-C6BF-4A5C-B42D-5F9D44E1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2525CA-7A31-48FD-85A0-837735CF1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12DDA3-72A3-4603-A217-FF959772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041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909C8-BE71-42F4-8BE2-CAD78552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6C1D9A-056E-4641-A4D8-C975F7790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127400-BA0D-45AD-8FFC-F718CE99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239619-0C6E-478B-89BB-3B8560C3B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D6179F-A430-45C5-A79C-E09E68C5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25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EA6F82-5111-4018-B90F-D2016BC2A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DB8B63-756C-4B8C-A828-018A69F8C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C287A-AD6A-4CB7-AC6D-998CBBC8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068064-AFE8-48F1-834C-331DBCC3C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3FAC06-C60B-4E27-9AAB-5EA9984B4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342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9425DF-97EB-47B3-AB62-BAA443B2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A785A5-6C10-4BF0-A422-D55101490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2BCB8F-4AF0-4782-B20A-D43BB1B6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5AE90C-6754-4B77-B07C-468E2192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422D8A-8213-424C-B5DF-C4D7BDB93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118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41EE1E-52FD-47D1-828C-0ED92F40E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1262A9-7CAB-41F9-A90D-9A4646D2A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9D6851-293C-484C-9ED1-87B44A33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35A8DA-C21B-4B59-A09C-8F51A894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200E0C-3C93-490F-80C2-1D9120D7A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862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7F363-83CC-45A4-B1AF-7C52C877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333C8D-4B6C-4830-9416-FE9573E994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778A14-918E-4496-B316-F2D9EB836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D8CA4C-673C-40DF-9085-56355900D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8F177A-96CF-498B-B2FF-061EDD5E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6499D3-A5EF-4F02-B71C-A19C2B05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238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062046-6BC9-470B-8EDD-508C45CE4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C43980A-6B60-4F11-B900-753FA8EFF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1089F6-4174-4599-9504-F5CAD2A09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E01B6-DFEA-4A6F-98D1-580F042E8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F9C60C3-7145-462C-8F57-2628E9222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95FE1D1-51EF-4960-80FC-F9E37B66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22E75E3-2CA9-478A-9D69-7877E834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AE9693-2A20-4DCB-B09E-CD3F4AE7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55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7B7C4-984D-4C9E-A7E8-88B8792A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EC1435-0C02-4EE5-9D28-8AE993056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7837D41-1DB7-4D71-9959-15BA889D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AB7FFA-192A-427A-A223-77AF66C7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1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7249DC1-66EC-4527-92BC-4B5DB5CB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B78703C-CCBF-446B-AFB4-097C358FF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43BA29-5A73-4125-9899-1CA3F314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0854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777DC-B512-4C20-9594-0B1D5B1A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9D865B-75BE-461B-8825-13D030E48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451DFF-F46D-41E6-B85C-DB53EF4E5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9B4AC70-8EB5-4D12-946C-D3CD013E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658336-D601-43D8-ACEE-B946990AB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7E5AFD-2E81-47C5-99D2-BD734F1E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69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BF364-E672-4961-B2A0-2F20B70F0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8B10559-D209-4095-B56A-55A378B19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C81582-DA61-4D3C-8E4E-1F19111D9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1BCE76-8B84-4B34-AFC0-F6790A160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B9024D-C59B-4B28-8BAD-D3DAC5B7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CE6AF-0A15-4485-B64C-9F61B2FE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801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92F60FF-7FC0-4CFE-A462-1C4CAD6D4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7C07F9-1069-4670-BFAC-7A90C9E9E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CF1BF1-7A5A-48D1-86B8-5DC678E80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CBF79-67D2-4BBB-B27A-C95A47393087}" type="datetimeFigureOut">
              <a:rPr lang="es-MX" smtClean="0"/>
              <a:pPr/>
              <a:t>24/02/2020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772803-8C3F-435D-9ED8-A994227AF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38745A-09E9-434D-B51D-C1CF33694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BC871-891D-4AE5-A204-F8D73382E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762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371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old marketing funnel">
            <a:extLst>
              <a:ext uri="{FF2B5EF4-FFF2-40B4-BE49-F238E27FC236}">
                <a16:creationId xmlns:a16="http://schemas.microsoft.com/office/drawing/2014/main" id="{8EE948C4-D459-4A2B-90A9-0399196D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90" y="296811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B509BBC-7280-489B-A334-E2ACD59BF371}"/>
              </a:ext>
            </a:extLst>
          </p:cNvPr>
          <p:cNvSpPr/>
          <p:nvPr/>
        </p:nvSpPr>
        <p:spPr>
          <a:xfrm>
            <a:off x="4205935" y="3384756"/>
            <a:ext cx="1516439" cy="612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5740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old marketing funnel">
            <a:extLst>
              <a:ext uri="{FF2B5EF4-FFF2-40B4-BE49-F238E27FC236}">
                <a16:creationId xmlns:a16="http://schemas.microsoft.com/office/drawing/2014/main" id="{8EE948C4-D459-4A2B-90A9-0399196D0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90" y="296811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9BD617-6B85-4C1E-A3FA-90758E126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1890" y="1132131"/>
            <a:ext cx="2595635" cy="2684052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B509BBC-7280-489B-A334-E2ACD59BF371}"/>
              </a:ext>
            </a:extLst>
          </p:cNvPr>
          <p:cNvSpPr/>
          <p:nvPr/>
        </p:nvSpPr>
        <p:spPr>
          <a:xfrm>
            <a:off x="4205935" y="3384756"/>
            <a:ext cx="1516439" cy="61205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7647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2500604" y="2401305"/>
            <a:ext cx="7221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De las 4 </a:t>
            </a:r>
            <a:r>
              <a:rPr lang="es-MX" sz="6000" dirty="0" err="1">
                <a:solidFill>
                  <a:srgbClr val="003B77"/>
                </a:solidFill>
                <a:latin typeface="Johnston ITC Std Light" panose="02000504040000020003" pitchFamily="50" charset="0"/>
              </a:rPr>
              <a:t>P’s</a:t>
            </a:r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 a 7 </a:t>
            </a:r>
            <a:r>
              <a:rPr lang="es-MX" sz="6000" dirty="0" err="1">
                <a:solidFill>
                  <a:srgbClr val="003B77"/>
                </a:solidFill>
                <a:latin typeface="Johnston ITC Std Light" panose="02000504040000020003" pitchFamily="50" charset="0"/>
              </a:rPr>
              <a:t>P’s</a:t>
            </a:r>
            <a:endParaRPr lang="es-MX" sz="6000" dirty="0">
              <a:solidFill>
                <a:srgbClr val="003B77"/>
              </a:solidFill>
              <a:latin typeface="Johnston ITC Std Light" panose="0200050404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19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0" y="0"/>
            <a:ext cx="9703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Las 4 </a:t>
            </a:r>
            <a:r>
              <a:rPr lang="es-MX" sz="6000" dirty="0" err="1">
                <a:solidFill>
                  <a:srgbClr val="003B77"/>
                </a:solidFill>
                <a:latin typeface="Johnston ITC Std Light" panose="02000504040000020003" pitchFamily="50" charset="0"/>
              </a:rPr>
              <a:t>P’s</a:t>
            </a:r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 del Marketing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420761" y="1227518"/>
            <a:ext cx="9350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Las 4Ps de </a:t>
            </a:r>
            <a:r>
              <a:rPr lang="es-MX" sz="2400" dirty="0" err="1">
                <a:solidFill>
                  <a:schemeClr val="accent1">
                    <a:lumMod val="50000"/>
                  </a:schemeClr>
                </a:solidFill>
              </a:rPr>
              <a:t>Jerome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Mc </a:t>
            </a:r>
            <a:r>
              <a:rPr lang="es-MX" sz="2400" dirty="0" err="1">
                <a:solidFill>
                  <a:schemeClr val="accent1">
                    <a:lumMod val="50000"/>
                  </a:schemeClr>
                </a:solidFill>
              </a:rPr>
              <a:t>Carthy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fueron creadas para tener un mapa estratégico de toma de decisiones. Hoy está  absolutamente superado.</a:t>
            </a:r>
          </a:p>
        </p:txBody>
      </p:sp>
      <p:pic>
        <p:nvPicPr>
          <p:cNvPr id="4100" name="Picture 4" descr="Image result for marketing 4 ps">
            <a:extLst>
              <a:ext uri="{FF2B5EF4-FFF2-40B4-BE49-F238E27FC236}">
                <a16:creationId xmlns:a16="http://schemas.microsoft.com/office/drawing/2014/main" id="{4167CA95-337D-4AF1-AB1B-F93D393D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25" y="2270370"/>
            <a:ext cx="4480149" cy="336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F93D51E-2C02-4C27-8332-F40D8EEE3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567" y="162232"/>
            <a:ext cx="5420865" cy="54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0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2596" y="374312"/>
            <a:ext cx="77692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rgbClr val="003B77"/>
                </a:solidFill>
              </a:rPr>
              <a:t>La 5</a:t>
            </a:r>
            <a:r>
              <a:rPr lang="es-MX" sz="36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ª</a:t>
            </a:r>
            <a:r>
              <a:rPr lang="es-MX" sz="3600" dirty="0">
                <a:solidFill>
                  <a:srgbClr val="003B77"/>
                </a:solidFill>
              </a:rPr>
              <a:t> P = </a:t>
            </a:r>
            <a:r>
              <a:rPr lang="es-MX" sz="5400" dirty="0">
                <a:solidFill>
                  <a:srgbClr val="003B77"/>
                </a:solidFill>
              </a:rPr>
              <a:t>Planeta</a:t>
            </a:r>
            <a:endParaRPr lang="es-MX" sz="3600" dirty="0">
              <a:solidFill>
                <a:srgbClr val="003B77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-393504" y="1932509"/>
            <a:ext cx="9188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tx2"/>
                </a:solidFill>
              </a:rPr>
              <a:t>Si tu marca o empresa está haciendo </a:t>
            </a:r>
          </a:p>
          <a:p>
            <a:pPr algn="ctr"/>
            <a:r>
              <a:rPr lang="es-MX" sz="4000" dirty="0">
                <a:solidFill>
                  <a:schemeClr val="tx2"/>
                </a:solidFill>
              </a:rPr>
              <a:t>por salvarlo: </a:t>
            </a:r>
          </a:p>
          <a:p>
            <a:pPr algn="ctr"/>
            <a:endParaRPr lang="es-MX" sz="4000" dirty="0">
              <a:solidFill>
                <a:schemeClr val="tx2"/>
              </a:solidFill>
            </a:endParaRPr>
          </a:p>
          <a:p>
            <a:pPr algn="ctr"/>
            <a:r>
              <a:rPr lang="es-MX" sz="8000" dirty="0">
                <a:solidFill>
                  <a:schemeClr val="tx2"/>
                </a:solidFill>
              </a:rPr>
              <a:t>¡Dilo!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1D931A-3DBF-4F6C-9929-20F4B77A2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6" y="1735224"/>
            <a:ext cx="3774220" cy="37742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COCA-COLA - Un Mundo Sin Residuos (2019)_A_tC4H9KPzg_1080p">
            <a:hlinkClick r:id="" action="ppaction://media"/>
            <a:extLst>
              <a:ext uri="{FF2B5EF4-FFF2-40B4-BE49-F238E27FC236}">
                <a16:creationId xmlns:a16="http://schemas.microsoft.com/office/drawing/2014/main" id="{CEEFC48D-703B-4ADC-8542-71319B430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9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90E1F45-5A76-453A-BD2B-FEF77A338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9"/>
          <a:stretch/>
        </p:blipFill>
        <p:spPr>
          <a:xfrm>
            <a:off x="-1" y="-165445"/>
            <a:ext cx="12934335" cy="702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6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0" y="0"/>
            <a:ext cx="9703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¡Bienvenida la 6ª P!</a:t>
            </a:r>
          </a:p>
        </p:txBody>
      </p:sp>
      <p:pic>
        <p:nvPicPr>
          <p:cNvPr id="25602" name="Picture 2" descr="Image result for people"/>
          <p:cNvPicPr>
            <a:picLocks noChangeAspect="1" noChangeArrowheads="1"/>
          </p:cNvPicPr>
          <p:nvPr/>
        </p:nvPicPr>
        <p:blipFill>
          <a:blip r:embed="rId2" cstate="print"/>
          <a:srcRect b="8121"/>
          <a:stretch>
            <a:fillRect/>
          </a:stretch>
        </p:blipFill>
        <p:spPr bwMode="auto">
          <a:xfrm>
            <a:off x="2245631" y="865576"/>
            <a:ext cx="7787605" cy="4770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7ECB0F-F3A9-4ACF-B88A-376FFF144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08304" cy="20193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791848" y="2217660"/>
            <a:ext cx="106083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Personalización: </a:t>
            </a:r>
          </a:p>
          <a:p>
            <a:pPr algn="ctr"/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Debemos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olvidarnos del marketing masivo, no todos los clientes son 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iguales. </a:t>
            </a:r>
          </a:p>
          <a:p>
            <a:pPr algn="ctr"/>
            <a:endParaRPr lang="es-MX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Participación: </a:t>
            </a:r>
          </a:p>
          <a:p>
            <a:pPr algn="ctr"/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Creando los entornos adecuados se abre la posibilidad de que los propios 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clientes se involucren en el marketing de las empresas. </a:t>
            </a:r>
          </a:p>
          <a:p>
            <a:pPr algn="ctr"/>
            <a:endParaRPr lang="es-MX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Peer </a:t>
            </a:r>
            <a:r>
              <a:rPr lang="es-MX" sz="2400" b="1" dirty="0" err="1">
                <a:solidFill>
                  <a:schemeClr val="accent1">
                    <a:lumMod val="50000"/>
                  </a:schemeClr>
                </a:solidFill>
              </a:rPr>
              <a:t>to</a:t>
            </a:r>
            <a:r>
              <a:rPr lang="es-MX" sz="2400" b="1" dirty="0">
                <a:solidFill>
                  <a:schemeClr val="accent1">
                    <a:lumMod val="50000"/>
                  </a:schemeClr>
                </a:solidFill>
              </a:rPr>
              <a:t> Peer:</a:t>
            </a:r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MX" sz="2400" dirty="0">
                <a:solidFill>
                  <a:schemeClr val="accent1">
                    <a:lumMod val="50000"/>
                  </a:schemeClr>
                </a:solidFill>
              </a:rPr>
              <a:t>¡La marca debe humanizarse!</a:t>
            </a:r>
          </a:p>
        </p:txBody>
      </p:sp>
      <p:pic>
        <p:nvPicPr>
          <p:cNvPr id="1026" name="Picture 2" descr="Image result for person">
            <a:extLst>
              <a:ext uri="{FF2B5EF4-FFF2-40B4-BE49-F238E27FC236}">
                <a16:creationId xmlns:a16="http://schemas.microsoft.com/office/drawing/2014/main" id="{D9A55181-6DB5-4B0B-8364-C0FBDB149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043" y="-37523"/>
            <a:ext cx="3190261" cy="221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Rectángulo">
            <a:extLst>
              <a:ext uri="{FF2B5EF4-FFF2-40B4-BE49-F238E27FC236}">
                <a16:creationId xmlns:a16="http://schemas.microsoft.com/office/drawing/2014/main" id="{BBF1D543-7661-457F-9A7D-CE0DC7080D2C}"/>
              </a:ext>
            </a:extLst>
          </p:cNvPr>
          <p:cNvSpPr/>
          <p:nvPr/>
        </p:nvSpPr>
        <p:spPr>
          <a:xfrm>
            <a:off x="307657" y="-196691"/>
            <a:ext cx="711038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3800" b="1" dirty="0">
                <a:solidFill>
                  <a:schemeClr val="bg1"/>
                </a:solidFill>
              </a:rPr>
              <a:t>Persona</a:t>
            </a:r>
            <a:endParaRPr lang="es-MX" sz="13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C574A0-F65D-4654-AE50-17DBCE6FE937}"/>
              </a:ext>
            </a:extLst>
          </p:cNvPr>
          <p:cNvSpPr txBox="1"/>
          <p:nvPr/>
        </p:nvSpPr>
        <p:spPr>
          <a:xfrm>
            <a:off x="5406070" y="1600981"/>
            <a:ext cx="6687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accent1">
                    <a:lumMod val="50000"/>
                  </a:schemeClr>
                </a:solidFill>
                <a:latin typeface="Johnston ITC Std Light" panose="02000504040000020003" pitchFamily="50" charset="0"/>
              </a:rPr>
              <a:t>¿Por qué implementar estrategias de RS en las empresas en 2020?</a:t>
            </a:r>
          </a:p>
        </p:txBody>
      </p:sp>
      <p:sp>
        <p:nvSpPr>
          <p:cNvPr id="3" name="CuadroTexto 3">
            <a:extLst>
              <a:ext uri="{FF2B5EF4-FFF2-40B4-BE49-F238E27FC236}">
                <a16:creationId xmlns:a16="http://schemas.microsoft.com/office/drawing/2014/main" id="{51C574A0-F65D-4654-AE50-17DBCE6FE937}"/>
              </a:ext>
            </a:extLst>
          </p:cNvPr>
          <p:cNvSpPr txBox="1"/>
          <p:nvPr/>
        </p:nvSpPr>
        <p:spPr>
          <a:xfrm>
            <a:off x="6677726" y="4704137"/>
            <a:ext cx="4124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800" b="1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Beatriz Moreno</a:t>
            </a:r>
          </a:p>
        </p:txBody>
      </p:sp>
    </p:spTree>
    <p:extLst>
      <p:ext uri="{BB962C8B-B14F-4D97-AF65-F5344CB8AC3E}">
        <p14:creationId xmlns:p14="http://schemas.microsoft.com/office/powerpoint/2010/main" val="3052550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0827" y="423463"/>
            <a:ext cx="42626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b="1" dirty="0">
                <a:solidFill>
                  <a:schemeClr val="accent1">
                    <a:lumMod val="50000"/>
                  </a:schemeClr>
                </a:solidFill>
              </a:rPr>
              <a:t>“Internet hace </a:t>
            </a:r>
            <a:r>
              <a:rPr lang="es-MX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posible</a:t>
            </a:r>
            <a:r>
              <a:rPr lang="es-MX" sz="3600" b="1" dirty="0">
                <a:solidFill>
                  <a:schemeClr val="accent1">
                    <a:lumMod val="50000"/>
                  </a:schemeClr>
                </a:solidFill>
              </a:rPr>
              <a:t> tener conversaciones entre seres humanos que simplemente eran </a:t>
            </a:r>
            <a:r>
              <a:rPr lang="es-MX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imposibles</a:t>
            </a:r>
            <a:r>
              <a:rPr lang="es-MX" sz="3600" b="1" dirty="0">
                <a:solidFill>
                  <a:schemeClr val="accent1">
                    <a:lumMod val="50000"/>
                  </a:schemeClr>
                </a:solidFill>
              </a:rPr>
              <a:t> en la era</a:t>
            </a:r>
          </a:p>
          <a:p>
            <a:r>
              <a:rPr lang="es-MX" sz="3600" b="1" dirty="0">
                <a:solidFill>
                  <a:schemeClr val="accent1">
                    <a:lumMod val="50000"/>
                  </a:schemeClr>
                </a:solidFill>
              </a:rPr>
              <a:t>de los medios masivos de comunicación.”</a:t>
            </a:r>
            <a:endParaRPr lang="es-MX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AA15CD-0D24-4201-84FE-5899D0B35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55" y="1527180"/>
            <a:ext cx="7432015" cy="397459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1696" y="447871"/>
            <a:ext cx="8087665" cy="4961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7589" t="20041" r="7462" b="7143"/>
          <a:stretch>
            <a:fillRect/>
          </a:stretch>
        </p:blipFill>
        <p:spPr bwMode="auto">
          <a:xfrm>
            <a:off x="802434" y="298579"/>
            <a:ext cx="9771786" cy="490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1365" t="34453" r="18683" b="17265"/>
          <a:stretch>
            <a:fillRect/>
          </a:stretch>
        </p:blipFill>
        <p:spPr bwMode="auto">
          <a:xfrm>
            <a:off x="1287624" y="1045029"/>
            <a:ext cx="9293290" cy="438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disruptive"/>
          <p:cNvPicPr>
            <a:picLocks noChangeAspect="1" noChangeArrowheads="1"/>
          </p:cNvPicPr>
          <p:nvPr/>
        </p:nvPicPr>
        <p:blipFill>
          <a:blip r:embed="rId2" cstate="print"/>
          <a:srcRect t="509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4198775" y="560924"/>
            <a:ext cx="7769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¡Tenemos que crear un nuevo discurso!</a:t>
            </a:r>
          </a:p>
        </p:txBody>
      </p:sp>
      <p:sp>
        <p:nvSpPr>
          <p:cNvPr id="4" name="3 Rectángulo"/>
          <p:cNvSpPr/>
          <p:nvPr/>
        </p:nvSpPr>
        <p:spPr>
          <a:xfrm>
            <a:off x="6811347" y="2639304"/>
            <a:ext cx="50385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</a:rPr>
              <a:t>Contar una historia nueva o la misma pero de un modo completamente diferente.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Â¿QuÃ© significa hacer algo #ComoNiÃ±a_ _ Always_s82iF2ew-yk_1080p">
            <a:hlinkClick r:id="" action="ppaction://media"/>
            <a:extLst>
              <a:ext uri="{FF2B5EF4-FFF2-40B4-BE49-F238E27FC236}">
                <a16:creationId xmlns:a16="http://schemas.microsoft.com/office/drawing/2014/main" id="{400C2D1C-D210-4E9C-AF29-49023BDF06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2596" y="374312"/>
            <a:ext cx="7769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rgbClr val="003B77"/>
                </a:solidFill>
              </a:rPr>
              <a:t>La 7</a:t>
            </a:r>
            <a:r>
              <a:rPr lang="es-MX" sz="36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ª </a:t>
            </a:r>
            <a:r>
              <a:rPr lang="es-MX" sz="3600" dirty="0">
                <a:solidFill>
                  <a:srgbClr val="003B77"/>
                </a:solidFill>
              </a:rPr>
              <a:t>P = </a:t>
            </a:r>
          </a:p>
          <a:p>
            <a:r>
              <a:rPr lang="es-MX" sz="3600" dirty="0">
                <a:solidFill>
                  <a:srgbClr val="003B77"/>
                </a:solidFill>
              </a:rPr>
              <a:t>     </a:t>
            </a:r>
            <a:r>
              <a:rPr lang="es-MX" sz="5400" dirty="0">
                <a:solidFill>
                  <a:srgbClr val="003B77"/>
                </a:solidFill>
              </a:rPr>
              <a:t>Propósito</a:t>
            </a:r>
            <a:endParaRPr lang="es-MX" sz="3600" dirty="0">
              <a:solidFill>
                <a:srgbClr val="003B77"/>
              </a:solidFill>
            </a:endParaRPr>
          </a:p>
        </p:txBody>
      </p:sp>
      <p:pic>
        <p:nvPicPr>
          <p:cNvPr id="69634" name="Picture 2" descr="Image result for simon sin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8689" y="503237"/>
            <a:ext cx="5020483" cy="502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9779597" y="5035811"/>
            <a:ext cx="21082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dirty="0" err="1">
                <a:solidFill>
                  <a:schemeClr val="tx2"/>
                </a:solidFill>
              </a:rPr>
              <a:t>Simon</a:t>
            </a:r>
            <a:r>
              <a:rPr lang="es-MX" sz="2800" dirty="0">
                <a:solidFill>
                  <a:schemeClr val="tx2"/>
                </a:solidFill>
              </a:rPr>
              <a:t> </a:t>
            </a:r>
            <a:r>
              <a:rPr lang="es-MX" sz="2800" dirty="0" err="1">
                <a:solidFill>
                  <a:schemeClr val="tx2"/>
                </a:solidFill>
              </a:rPr>
              <a:t>Sineck</a:t>
            </a:r>
            <a:endParaRPr lang="es-MX" sz="2800" dirty="0">
              <a:solidFill>
                <a:schemeClr val="tx2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20351" y="2392835"/>
            <a:ext cx="40463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chemeClr val="tx2"/>
                </a:solidFill>
              </a:rPr>
              <a:t>“</a:t>
            </a:r>
            <a:r>
              <a:rPr lang="es-MX" sz="3600" dirty="0" err="1">
                <a:solidFill>
                  <a:schemeClr val="tx2"/>
                </a:solidFill>
              </a:rPr>
              <a:t>Consumers</a:t>
            </a:r>
            <a:r>
              <a:rPr lang="es-MX" sz="3600" dirty="0">
                <a:solidFill>
                  <a:schemeClr val="tx2"/>
                </a:solidFill>
              </a:rPr>
              <a:t> </a:t>
            </a:r>
            <a:r>
              <a:rPr lang="es-MX" sz="3600" dirty="0" err="1">
                <a:solidFill>
                  <a:schemeClr val="tx2"/>
                </a:solidFill>
              </a:rPr>
              <a:t>don’t</a:t>
            </a:r>
            <a:r>
              <a:rPr lang="es-MX" sz="3600" dirty="0">
                <a:solidFill>
                  <a:schemeClr val="tx2"/>
                </a:solidFill>
              </a:rPr>
              <a:t> </a:t>
            </a:r>
            <a:r>
              <a:rPr lang="es-MX" sz="3600" dirty="0" err="1">
                <a:solidFill>
                  <a:schemeClr val="tx2"/>
                </a:solidFill>
              </a:rPr>
              <a:t>buy</a:t>
            </a:r>
            <a:r>
              <a:rPr lang="es-MX" sz="3600" dirty="0">
                <a:solidFill>
                  <a:schemeClr val="tx2"/>
                </a:solidFill>
              </a:rPr>
              <a:t> </a:t>
            </a:r>
            <a:r>
              <a:rPr lang="es-MX" sz="3600" dirty="0" err="1">
                <a:solidFill>
                  <a:schemeClr val="tx2"/>
                </a:solidFill>
              </a:rPr>
              <a:t>what</a:t>
            </a:r>
            <a:r>
              <a:rPr lang="es-MX" sz="3600" dirty="0">
                <a:solidFill>
                  <a:schemeClr val="tx2"/>
                </a:solidFill>
              </a:rPr>
              <a:t> </a:t>
            </a:r>
            <a:r>
              <a:rPr lang="es-MX" sz="3600" dirty="0" err="1">
                <a:solidFill>
                  <a:schemeClr val="tx2"/>
                </a:solidFill>
              </a:rPr>
              <a:t>you</a:t>
            </a:r>
            <a:r>
              <a:rPr lang="es-MX" sz="3600" dirty="0">
                <a:solidFill>
                  <a:schemeClr val="tx2"/>
                </a:solidFill>
              </a:rPr>
              <a:t> do, </a:t>
            </a:r>
            <a:r>
              <a:rPr lang="es-MX" sz="3600" dirty="0" err="1">
                <a:solidFill>
                  <a:schemeClr val="tx2"/>
                </a:solidFill>
              </a:rPr>
              <a:t>they</a:t>
            </a:r>
            <a:r>
              <a:rPr lang="es-MX" sz="3600" dirty="0">
                <a:solidFill>
                  <a:schemeClr val="tx2"/>
                </a:solidFill>
              </a:rPr>
              <a:t> </a:t>
            </a:r>
            <a:r>
              <a:rPr lang="es-MX" sz="3600" dirty="0" err="1">
                <a:solidFill>
                  <a:schemeClr val="tx2"/>
                </a:solidFill>
              </a:rPr>
              <a:t>buy</a:t>
            </a:r>
            <a:r>
              <a:rPr lang="es-MX" sz="3600" dirty="0">
                <a:solidFill>
                  <a:schemeClr val="tx2"/>
                </a:solidFill>
              </a:rPr>
              <a:t> </a:t>
            </a:r>
            <a:r>
              <a:rPr lang="es-MX" sz="3600" dirty="0" err="1">
                <a:solidFill>
                  <a:schemeClr val="tx2"/>
                </a:solidFill>
              </a:rPr>
              <a:t>why</a:t>
            </a:r>
            <a:r>
              <a:rPr lang="es-MX" sz="3600" dirty="0">
                <a:solidFill>
                  <a:schemeClr val="tx2"/>
                </a:solidFill>
              </a:rPr>
              <a:t> </a:t>
            </a:r>
            <a:r>
              <a:rPr lang="es-MX" sz="3600" dirty="0" err="1">
                <a:solidFill>
                  <a:schemeClr val="tx2"/>
                </a:solidFill>
              </a:rPr>
              <a:t>you</a:t>
            </a:r>
            <a:r>
              <a:rPr lang="es-MX" sz="3600" dirty="0">
                <a:solidFill>
                  <a:schemeClr val="tx2"/>
                </a:solidFill>
              </a:rPr>
              <a:t> do </a:t>
            </a:r>
            <a:r>
              <a:rPr lang="es-MX" sz="3600" dirty="0" err="1">
                <a:solidFill>
                  <a:schemeClr val="tx2"/>
                </a:solidFill>
              </a:rPr>
              <a:t>it</a:t>
            </a:r>
            <a:r>
              <a:rPr lang="es-MX" sz="3600" dirty="0">
                <a:solidFill>
                  <a:schemeClr val="tx2"/>
                </a:solidFill>
              </a:rPr>
              <a:t>.”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Image result for golden circle simon sinek"/>
          <p:cNvPicPr>
            <a:picLocks noChangeAspect="1" noChangeArrowheads="1"/>
          </p:cNvPicPr>
          <p:nvPr/>
        </p:nvPicPr>
        <p:blipFill rotWithShape="1">
          <a:blip r:embed="rId3" cstate="print"/>
          <a:srcRect b="11644"/>
          <a:stretch/>
        </p:blipFill>
        <p:spPr bwMode="auto">
          <a:xfrm>
            <a:off x="2657948" y="0"/>
            <a:ext cx="7606929" cy="5568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17241" y="232006"/>
            <a:ext cx="100957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tx2"/>
                </a:solidFill>
              </a:rPr>
              <a:t>Empieza por el </a:t>
            </a:r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qué</a:t>
            </a:r>
            <a:r>
              <a:rPr lang="es-MX" sz="4000" dirty="0">
                <a:solidFill>
                  <a:schemeClr val="tx2"/>
                </a:solidFill>
              </a:rPr>
              <a:t>.</a:t>
            </a:r>
          </a:p>
          <a:p>
            <a:pPr algn="ctr"/>
            <a:r>
              <a:rPr lang="es-MX" sz="4000" dirty="0">
                <a:solidFill>
                  <a:schemeClr val="tx2"/>
                </a:solidFill>
              </a:rPr>
              <a:t>Cuenta tu historia de adentro hacia afuera.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0" y="2042142"/>
            <a:ext cx="11831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s-MX" sz="4000" dirty="0">
                <a:solidFill>
                  <a:schemeClr val="tx2"/>
                </a:solidFill>
              </a:rPr>
              <a:t>: Saber por qué hacemos lo que hacemos</a:t>
            </a:r>
          </a:p>
          <a:p>
            <a:pPr algn="ctr"/>
            <a:r>
              <a:rPr lang="es-MX" sz="4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s-MX" sz="4000" dirty="0">
                <a:solidFill>
                  <a:schemeClr val="tx2"/>
                </a:solidFill>
              </a:rPr>
              <a:t>: Cómo haces lo que haces</a:t>
            </a:r>
          </a:p>
          <a:p>
            <a:pPr algn="ctr"/>
            <a:r>
              <a:rPr lang="es-MX" sz="4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MX" sz="4000" dirty="0">
                <a:solidFill>
                  <a:schemeClr val="tx2"/>
                </a:solidFill>
              </a:rPr>
              <a:t>: Qué es lo que hacemos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53528" y="0"/>
            <a:ext cx="998375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dirty="0">
                <a:solidFill>
                  <a:schemeClr val="accent1">
                    <a:lumMod val="50000"/>
                  </a:schemeClr>
                </a:solidFill>
              </a:rPr>
              <a:t>Ejercicio</a:t>
            </a:r>
            <a:endParaRPr lang="es-MX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s-MX" sz="6000" dirty="0">
                <a:solidFill>
                  <a:schemeClr val="accent1">
                    <a:lumMod val="50000"/>
                  </a:schemeClr>
                </a:solidFill>
              </a:rPr>
              <a:t>Hacer Golden </a:t>
            </a:r>
            <a:r>
              <a:rPr lang="es-MX" sz="6000" dirty="0" err="1">
                <a:solidFill>
                  <a:schemeClr val="accent1">
                    <a:lumMod val="50000"/>
                  </a:schemeClr>
                </a:solidFill>
              </a:rPr>
              <a:t>Circle</a:t>
            </a:r>
            <a:endParaRPr lang="es-MX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Image result for golden circle simon sinek">
            <a:extLst>
              <a:ext uri="{FF2B5EF4-FFF2-40B4-BE49-F238E27FC236}">
                <a16:creationId xmlns:a16="http://schemas.microsoft.com/office/drawing/2014/main" id="{A804D2B3-523C-4890-8F6B-55A9AC2E4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2060" t="21996" r="31603" b="19086"/>
          <a:stretch/>
        </p:blipFill>
        <p:spPr bwMode="auto">
          <a:xfrm>
            <a:off x="4350777" y="1655470"/>
            <a:ext cx="3790335" cy="3993160"/>
          </a:xfrm>
          <a:prstGeom prst="rect">
            <a:avLst/>
          </a:prstGeom>
          <a:noFill/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1E81380-AC80-4F9E-80C3-51BAAEE21977}"/>
              </a:ext>
            </a:extLst>
          </p:cNvPr>
          <p:cNvSpPr/>
          <p:nvPr/>
        </p:nvSpPr>
        <p:spPr>
          <a:xfrm>
            <a:off x="3937822" y="5117688"/>
            <a:ext cx="899649" cy="530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0" y="0"/>
            <a:ext cx="1002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Primero lo primero…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828E02-2680-4687-AEA2-171AB248F435}"/>
              </a:ext>
            </a:extLst>
          </p:cNvPr>
          <p:cNvSpPr txBox="1"/>
          <p:nvPr/>
        </p:nvSpPr>
        <p:spPr>
          <a:xfrm>
            <a:off x="4816135" y="2367171"/>
            <a:ext cx="66876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>
                <a:solidFill>
                  <a:schemeClr val="accent1">
                    <a:lumMod val="50000"/>
                  </a:schemeClr>
                </a:solidFill>
                <a:latin typeface="Johnston ITC Std Light" panose="02000504040000020003" pitchFamily="50" charset="0"/>
              </a:rPr>
              <a:t>¿Qué es marketing digital?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12A2C4-061C-4C1E-8E21-CF90D1C9CB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t="10537" r="20215" b="10967"/>
          <a:stretch/>
        </p:blipFill>
        <p:spPr>
          <a:xfrm>
            <a:off x="540778" y="1306265"/>
            <a:ext cx="3775587" cy="371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31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2951584" y="480628"/>
            <a:ext cx="6288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Social Media</a:t>
            </a:r>
          </a:p>
        </p:txBody>
      </p:sp>
      <p:pic>
        <p:nvPicPr>
          <p:cNvPr id="11266" name="Picture 2" descr="Image result for social media">
            <a:extLst>
              <a:ext uri="{FF2B5EF4-FFF2-40B4-BE49-F238E27FC236}">
                <a16:creationId xmlns:a16="http://schemas.microsoft.com/office/drawing/2014/main" id="{FA3C1716-9EB3-41E8-97C6-AA1B7082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580" y="1891144"/>
            <a:ext cx="3384839" cy="34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19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0E8B4A3C-B79D-4004-AA16-A3B3F8FE680C}"/>
              </a:ext>
            </a:extLst>
          </p:cNvPr>
          <p:cNvSpPr txBox="1"/>
          <p:nvPr/>
        </p:nvSpPr>
        <p:spPr>
          <a:xfrm>
            <a:off x="1048139" y="1717529"/>
            <a:ext cx="10095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>
                <a:solidFill>
                  <a:srgbClr val="003B77"/>
                </a:solidFill>
              </a:rPr>
              <a:t>Son plataformas digitales que permiten la interacción entre sus usuarios mediante al menos un</a:t>
            </a:r>
          </a:p>
          <a:p>
            <a:pPr algn="ctr"/>
            <a:r>
              <a:rPr lang="es-MX" sz="3200" dirty="0">
                <a:solidFill>
                  <a:srgbClr val="003B77"/>
                </a:solidFill>
              </a:rPr>
              <a:t>perfil personal. </a:t>
            </a:r>
            <a:endParaRPr lang="es-MX" sz="3600" dirty="0">
              <a:solidFill>
                <a:srgbClr val="003B77"/>
              </a:solidFill>
            </a:endParaRP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321A89D6-036C-4D7C-9EE4-0ABEA1B8354A}"/>
              </a:ext>
            </a:extLst>
          </p:cNvPr>
          <p:cNvSpPr/>
          <p:nvPr/>
        </p:nvSpPr>
        <p:spPr>
          <a:xfrm>
            <a:off x="0" y="173889"/>
            <a:ext cx="10095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son las Redes Sociales?</a:t>
            </a:r>
          </a:p>
        </p:txBody>
      </p:sp>
      <p:sp>
        <p:nvSpPr>
          <p:cNvPr id="6" name="1 CuadroTexto">
            <a:extLst>
              <a:ext uri="{FF2B5EF4-FFF2-40B4-BE49-F238E27FC236}">
                <a16:creationId xmlns:a16="http://schemas.microsoft.com/office/drawing/2014/main" id="{F48C3AD7-9D25-4954-BBE6-0C12140C1DA3}"/>
              </a:ext>
            </a:extLst>
          </p:cNvPr>
          <p:cNvSpPr txBox="1"/>
          <p:nvPr/>
        </p:nvSpPr>
        <p:spPr>
          <a:xfrm>
            <a:off x="1048138" y="3999832"/>
            <a:ext cx="10095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003B77"/>
                </a:solidFill>
              </a:rPr>
              <a:t>Son herramientas de </a:t>
            </a:r>
            <a:r>
              <a:rPr lang="es-MX" sz="40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comunicación</a:t>
            </a:r>
            <a:endParaRPr lang="es-MX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MX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son</a:t>
            </a:r>
            <a:r>
              <a:rPr lang="es-MX" sz="4000" dirty="0">
                <a:solidFill>
                  <a:srgbClr val="003B7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3600" dirty="0">
                <a:solidFill>
                  <a:srgbClr val="003B77"/>
                </a:solidFill>
              </a:rPr>
              <a:t>plataformas de </a:t>
            </a:r>
            <a:r>
              <a:rPr lang="es-MX" sz="40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venta</a:t>
            </a:r>
            <a:endParaRPr lang="es-MX" sz="60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286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CuadroTexto">
            <a:extLst>
              <a:ext uri="{FF2B5EF4-FFF2-40B4-BE49-F238E27FC236}">
                <a16:creationId xmlns:a16="http://schemas.microsoft.com/office/drawing/2014/main" id="{0E8B4A3C-B79D-4004-AA16-A3B3F8FE680C}"/>
              </a:ext>
            </a:extLst>
          </p:cNvPr>
          <p:cNvSpPr txBox="1"/>
          <p:nvPr/>
        </p:nvSpPr>
        <p:spPr>
          <a:xfrm>
            <a:off x="646357" y="1897639"/>
            <a:ext cx="10095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rgbClr val="003B77"/>
                </a:solidFill>
              </a:rPr>
              <a:t>Tipo de interacción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rgbClr val="003B77"/>
                </a:solidFill>
              </a:rPr>
              <a:t>Tipo de contenido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rgbClr val="003B77"/>
                </a:solidFill>
              </a:rPr>
              <a:t>Público a quién se dirigen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600" b="1" dirty="0">
                <a:solidFill>
                  <a:srgbClr val="003B77"/>
                </a:solidFill>
              </a:rPr>
              <a:t>Síncronas o Asíncronas</a:t>
            </a: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321A89D6-036C-4D7C-9EE4-0ABEA1B8354A}"/>
              </a:ext>
            </a:extLst>
          </p:cNvPr>
          <p:cNvSpPr/>
          <p:nvPr/>
        </p:nvSpPr>
        <p:spPr>
          <a:xfrm>
            <a:off x="0" y="173889"/>
            <a:ext cx="10095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se dividen?</a:t>
            </a:r>
          </a:p>
        </p:txBody>
      </p:sp>
      <p:pic>
        <p:nvPicPr>
          <p:cNvPr id="48130" name="Picture 2" descr="Related image">
            <a:extLst>
              <a:ext uri="{FF2B5EF4-FFF2-40B4-BE49-F238E27FC236}">
                <a16:creationId xmlns:a16="http://schemas.microsoft.com/office/drawing/2014/main" id="{EF12F39D-CEDE-4927-8A05-3DE94543B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110" y="779655"/>
            <a:ext cx="4544291" cy="4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38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Rectángulo">
            <a:extLst>
              <a:ext uri="{FF2B5EF4-FFF2-40B4-BE49-F238E27FC236}">
                <a16:creationId xmlns:a16="http://schemas.microsoft.com/office/drawing/2014/main" id="{321A89D6-036C-4D7C-9EE4-0ABEA1B8354A}"/>
              </a:ext>
            </a:extLst>
          </p:cNvPr>
          <p:cNvSpPr/>
          <p:nvPr/>
        </p:nvSpPr>
        <p:spPr>
          <a:xfrm>
            <a:off x="1048139" y="3817635"/>
            <a:ext cx="100957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Síncronas			       Asíncronas</a:t>
            </a:r>
          </a:p>
          <a:p>
            <a:pPr algn="ctr"/>
            <a:endParaRPr lang="es-MX" sz="48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6EE92C-4C56-4B29-81C8-822C99D84BC7}"/>
              </a:ext>
            </a:extLst>
          </p:cNvPr>
          <p:cNvSpPr txBox="1"/>
          <p:nvPr/>
        </p:nvSpPr>
        <p:spPr>
          <a:xfrm>
            <a:off x="526472" y="4632930"/>
            <a:ext cx="537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3B77"/>
                </a:solidFill>
              </a:rPr>
              <a:t>Red en la que debe haber una solicitud y aceptarse para que haya interacción.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6C52AD2-DC64-483C-8C6B-9E529CC4F730}"/>
              </a:ext>
            </a:extLst>
          </p:cNvPr>
          <p:cNvSpPr txBox="1"/>
          <p:nvPr/>
        </p:nvSpPr>
        <p:spPr>
          <a:xfrm>
            <a:off x="6289963" y="4632930"/>
            <a:ext cx="537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3B77"/>
                </a:solidFill>
              </a:rPr>
              <a:t>Redes abiertas de contenido público.</a:t>
            </a:r>
          </a:p>
        </p:txBody>
      </p:sp>
      <p:pic>
        <p:nvPicPr>
          <p:cNvPr id="53252" name="Picture 4" descr="Resultado de imagen para twitter logo">
            <a:extLst>
              <a:ext uri="{FF2B5EF4-FFF2-40B4-BE49-F238E27FC236}">
                <a16:creationId xmlns:a16="http://schemas.microsoft.com/office/drawing/2014/main" id="{19950627-AAED-48FA-964E-FBD5D80E9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20" y="781481"/>
            <a:ext cx="42862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4" name="Picture 6" descr="Resultado de imagen para linkedin logo">
            <a:extLst>
              <a:ext uri="{FF2B5EF4-FFF2-40B4-BE49-F238E27FC236}">
                <a16:creationId xmlns:a16="http://schemas.microsoft.com/office/drawing/2014/main" id="{40319C1E-8A03-49C7-8F71-39FC7B3AB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246" y="883972"/>
            <a:ext cx="2526015" cy="252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3171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A5075-87AF-4CE2-83BA-8F8AAC053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44E316-2CBC-40CF-9B2E-70F4A115A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41C28786-9149-49CC-B496-820787A7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7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1651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4E5D4F-FFF4-4499-B14F-783C410B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E581E6-B65E-4BD4-A0B4-F1615C402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9F8A0200-A1A8-4C3C-993C-3111CE736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7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096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Resultado de imagen para facebook logo">
            <a:extLst>
              <a:ext uri="{FF2B5EF4-FFF2-40B4-BE49-F238E27FC236}">
                <a16:creationId xmlns:a16="http://schemas.microsoft.com/office/drawing/2014/main" id="{533ABBAD-914E-41A6-ACF6-057BE5DB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" y="-59804"/>
            <a:ext cx="1219200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56EE92C-4C56-4B29-81C8-822C99D84BC7}"/>
              </a:ext>
            </a:extLst>
          </p:cNvPr>
          <p:cNvSpPr txBox="1"/>
          <p:nvPr/>
        </p:nvSpPr>
        <p:spPr>
          <a:xfrm>
            <a:off x="0" y="477147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rgbClr val="003B77"/>
                </a:solidFill>
              </a:rPr>
              <a:t>81 millones de usuarios en México</a:t>
            </a:r>
          </a:p>
        </p:txBody>
      </p:sp>
    </p:spTree>
    <p:extLst>
      <p:ext uri="{BB962C8B-B14F-4D97-AF65-F5344CB8AC3E}">
        <p14:creationId xmlns:p14="http://schemas.microsoft.com/office/powerpoint/2010/main" val="498179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Imagen">
            <a:extLst>
              <a:ext uri="{FF2B5EF4-FFF2-40B4-BE49-F238E27FC236}">
                <a16:creationId xmlns:a16="http://schemas.microsoft.com/office/drawing/2014/main" id="{D14F2ABC-1310-4F94-9074-D57ED9E0B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facebook community update">
            <a:extLst>
              <a:ext uri="{FF2B5EF4-FFF2-40B4-BE49-F238E27FC236}">
                <a16:creationId xmlns:a16="http://schemas.microsoft.com/office/drawing/2014/main" id="{E71007D0-FAE8-40B5-9EDF-88135689F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27248"/>
          <a:stretch/>
        </p:blipFill>
        <p:spPr bwMode="auto">
          <a:xfrm>
            <a:off x="3243174" y="1401097"/>
            <a:ext cx="5705651" cy="545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066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mage result for instagram">
            <a:extLst>
              <a:ext uri="{FF2B5EF4-FFF2-40B4-BE49-F238E27FC236}">
                <a16:creationId xmlns:a16="http://schemas.microsoft.com/office/drawing/2014/main" id="{D6AF24F7-0BF2-46A7-B728-00B89D2BC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8266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C89A0A-1ECD-4E8A-8201-ADA0E0F43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CE187F-5216-4811-8A10-9309EE45F56D}"/>
              </a:ext>
            </a:extLst>
          </p:cNvPr>
          <p:cNvSpPr txBox="1"/>
          <p:nvPr/>
        </p:nvSpPr>
        <p:spPr>
          <a:xfrm>
            <a:off x="7647656" y="575188"/>
            <a:ext cx="25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56 </a:t>
            </a:r>
            <a:r>
              <a:rPr lang="en-US" sz="2000" b="1" dirty="0" err="1">
                <a:solidFill>
                  <a:schemeClr val="bg1"/>
                </a:solidFill>
              </a:rPr>
              <a:t>millones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en</a:t>
            </a:r>
            <a:r>
              <a:rPr lang="en-US" sz="2000" b="1" dirty="0">
                <a:solidFill>
                  <a:schemeClr val="bg1"/>
                </a:solidFill>
              </a:rPr>
              <a:t> México</a:t>
            </a:r>
          </a:p>
        </p:txBody>
      </p:sp>
    </p:spTree>
    <p:extLst>
      <p:ext uri="{BB962C8B-B14F-4D97-AF65-F5344CB8AC3E}">
        <p14:creationId xmlns:p14="http://schemas.microsoft.com/office/powerpoint/2010/main" val="207859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0" y="0"/>
            <a:ext cx="10021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Marketing Digital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A64E6F-FC53-4BEC-B1F4-3AF264BE6F7A}"/>
              </a:ext>
            </a:extLst>
          </p:cNvPr>
          <p:cNvSpPr txBox="1"/>
          <p:nvPr/>
        </p:nvSpPr>
        <p:spPr>
          <a:xfrm>
            <a:off x="334296" y="1443841"/>
            <a:ext cx="4522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Johnston ITC Std Light" panose="02000504040000020003" pitchFamily="50" charset="0"/>
              </a:rPr>
              <a:t>También conocido como </a:t>
            </a:r>
            <a:r>
              <a:rPr lang="es-MX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Johnston ITC Std Light" panose="02000504040000020003" pitchFamily="50" charset="0"/>
              </a:rPr>
              <a:t>marketing online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Johnston ITC Std Light" panose="02000504040000020003" pitchFamily="50" charset="0"/>
              </a:rPr>
              <a:t>, es un concepto que engloba todas aquellas acciones y estrategias comerciales que se ejecutan en los canales de Internet: redes sociales, blog y webs, foros, plataformas de video, etc.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Johnston ITC Std Light" panose="02000504040000020003" pitchFamily="50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43087E4-8341-4DD1-93EA-B80A22A6A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539" y="1565341"/>
            <a:ext cx="6847165" cy="35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666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DBCAE02-7B56-49FC-8831-D0B5EF42C9B5}"/>
              </a:ext>
            </a:extLst>
          </p:cNvPr>
          <p:cNvSpPr/>
          <p:nvPr/>
        </p:nvSpPr>
        <p:spPr>
          <a:xfrm>
            <a:off x="0" y="0"/>
            <a:ext cx="10095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persona enganchada a una marca:</a:t>
            </a:r>
          </a:p>
        </p:txBody>
      </p:sp>
      <p:pic>
        <p:nvPicPr>
          <p:cNvPr id="4" name="Picture 4" descr="Image result for ZMOT">
            <a:extLst>
              <a:ext uri="{FF2B5EF4-FFF2-40B4-BE49-F238E27FC236}">
                <a16:creationId xmlns:a16="http://schemas.microsoft.com/office/drawing/2014/main" id="{92C1DE1A-F858-4C1E-A855-71B0645F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88" y="1649189"/>
            <a:ext cx="5188999" cy="304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2D74D2C-CEDD-4CA6-B236-783F1E6923BF}"/>
              </a:ext>
            </a:extLst>
          </p:cNvPr>
          <p:cNvSpPr/>
          <p:nvPr/>
        </p:nvSpPr>
        <p:spPr>
          <a:xfrm>
            <a:off x="484213" y="1470787"/>
            <a:ext cx="724394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rgbClr val="003B77"/>
                </a:solidFill>
              </a:rPr>
              <a:t>La consume</a:t>
            </a:r>
          </a:p>
          <a:p>
            <a:r>
              <a:rPr lang="es-MX" sz="4800" dirty="0">
                <a:solidFill>
                  <a:srgbClr val="003B77"/>
                </a:solidFill>
              </a:rPr>
              <a:t>La promueve</a:t>
            </a:r>
          </a:p>
          <a:p>
            <a:r>
              <a:rPr lang="es-MX" sz="6600" dirty="0">
                <a:solidFill>
                  <a:srgbClr val="003B77"/>
                </a:solidFill>
              </a:rPr>
              <a:t>La recomienda</a:t>
            </a:r>
          </a:p>
        </p:txBody>
      </p:sp>
    </p:spTree>
    <p:extLst>
      <p:ext uri="{BB962C8B-B14F-4D97-AF65-F5344CB8AC3E}">
        <p14:creationId xmlns:p14="http://schemas.microsoft.com/office/powerpoint/2010/main" val="1868176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Rectángulo">
            <a:extLst>
              <a:ext uri="{FF2B5EF4-FFF2-40B4-BE49-F238E27FC236}">
                <a16:creationId xmlns:a16="http://schemas.microsoft.com/office/drawing/2014/main" id="{4DBCAE02-7B56-49FC-8831-D0B5EF42C9B5}"/>
              </a:ext>
            </a:extLst>
          </p:cNvPr>
          <p:cNvSpPr/>
          <p:nvPr/>
        </p:nvSpPr>
        <p:spPr>
          <a:xfrm>
            <a:off x="0" y="0"/>
            <a:ext cx="10095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persona enganchada a una marca:</a:t>
            </a:r>
          </a:p>
        </p:txBody>
      </p:sp>
      <p:pic>
        <p:nvPicPr>
          <p:cNvPr id="4" name="Picture 4" descr="Image result for ZMOT">
            <a:extLst>
              <a:ext uri="{FF2B5EF4-FFF2-40B4-BE49-F238E27FC236}">
                <a16:creationId xmlns:a16="http://schemas.microsoft.com/office/drawing/2014/main" id="{92C1DE1A-F858-4C1E-A855-71B0645F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88" y="1649189"/>
            <a:ext cx="5188999" cy="304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2D74D2C-CEDD-4CA6-B236-783F1E6923BF}"/>
              </a:ext>
            </a:extLst>
          </p:cNvPr>
          <p:cNvSpPr/>
          <p:nvPr/>
        </p:nvSpPr>
        <p:spPr>
          <a:xfrm>
            <a:off x="484213" y="1470787"/>
            <a:ext cx="7243941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rgbClr val="003B77"/>
                </a:solidFill>
              </a:rPr>
              <a:t>La consume</a:t>
            </a:r>
          </a:p>
          <a:p>
            <a:r>
              <a:rPr lang="es-MX" sz="4800" dirty="0">
                <a:solidFill>
                  <a:srgbClr val="003B77"/>
                </a:solidFill>
              </a:rPr>
              <a:t>La promueve</a:t>
            </a:r>
          </a:p>
          <a:p>
            <a:r>
              <a:rPr lang="es-MX" sz="6600" dirty="0">
                <a:solidFill>
                  <a:srgbClr val="003B77"/>
                </a:solidFill>
              </a:rPr>
              <a:t>La recomienda</a:t>
            </a:r>
          </a:p>
          <a:p>
            <a:r>
              <a:rPr lang="es-MX" sz="11500" dirty="0">
                <a:solidFill>
                  <a:srgbClr val="003B77"/>
                </a:solidFill>
              </a:rPr>
              <a:t>La defiende</a:t>
            </a:r>
          </a:p>
        </p:txBody>
      </p:sp>
    </p:spTree>
    <p:extLst>
      <p:ext uri="{BB962C8B-B14F-4D97-AF65-F5344CB8AC3E}">
        <p14:creationId xmlns:p14="http://schemas.microsoft.com/office/powerpoint/2010/main" val="614882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506B8ED-AB8A-42B4-9044-B9BE187F9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062" y="1577465"/>
            <a:ext cx="6023199" cy="3293937"/>
          </a:xfrm>
          <a:prstGeom prst="rect">
            <a:avLst/>
          </a:prstGeom>
        </p:spPr>
      </p:pic>
      <p:sp>
        <p:nvSpPr>
          <p:cNvPr id="8" name="CuadroTexto 3">
            <a:extLst>
              <a:ext uri="{FF2B5EF4-FFF2-40B4-BE49-F238E27FC236}">
                <a16:creationId xmlns:a16="http://schemas.microsoft.com/office/drawing/2014/main" id="{5885CCD7-5F4A-4C2A-BAAC-E3CDC8D6C412}"/>
              </a:ext>
            </a:extLst>
          </p:cNvPr>
          <p:cNvSpPr txBox="1"/>
          <p:nvPr/>
        </p:nvSpPr>
        <p:spPr>
          <a:xfrm>
            <a:off x="270977" y="383458"/>
            <a:ext cx="10427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       Antes                   Ahora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2423FC-38C5-4158-9D74-8AEB479AE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39" y="1398952"/>
            <a:ext cx="5634132" cy="329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659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Image result for UMOT">
            <a:extLst>
              <a:ext uri="{FF2B5EF4-FFF2-40B4-BE49-F238E27FC236}">
                <a16:creationId xmlns:a16="http://schemas.microsoft.com/office/drawing/2014/main" id="{5C8206F2-8928-41E7-BD7E-AD9CEEC57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2"/>
          <a:stretch/>
        </p:blipFill>
        <p:spPr bwMode="auto">
          <a:xfrm>
            <a:off x="0" y="1674668"/>
            <a:ext cx="12192000" cy="35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56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Image result for tÃ¡ctica digi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165" y="428077"/>
            <a:ext cx="9063070" cy="5097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Rectángulo">
            <a:extLst>
              <a:ext uri="{FF2B5EF4-FFF2-40B4-BE49-F238E27FC236}">
                <a16:creationId xmlns:a16="http://schemas.microsoft.com/office/drawing/2014/main" id="{9C414BD5-B6B5-4CEF-88CC-40D4C8AC2D17}"/>
              </a:ext>
            </a:extLst>
          </p:cNvPr>
          <p:cNvSpPr/>
          <p:nvPr/>
        </p:nvSpPr>
        <p:spPr>
          <a:xfrm>
            <a:off x="0" y="173889"/>
            <a:ext cx="1044632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Análisis FODA para Redes Sociales</a:t>
            </a:r>
          </a:p>
          <a:p>
            <a:r>
              <a:rPr lang="es-MX" sz="4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F82A7E-E5A1-44DD-97E3-3C8E2CDDC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76" y="1158773"/>
            <a:ext cx="4195282" cy="4195282"/>
          </a:xfrm>
          <a:prstGeom prst="rect">
            <a:avLst/>
          </a:prstGeom>
        </p:spPr>
      </p:pic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654B1482-6441-4ED4-B42A-A8C8566F57C9}"/>
              </a:ext>
            </a:extLst>
          </p:cNvPr>
          <p:cNvSpPr/>
          <p:nvPr/>
        </p:nvSpPr>
        <p:spPr>
          <a:xfrm flipH="1">
            <a:off x="8028229" y="1801970"/>
            <a:ext cx="942848" cy="693174"/>
          </a:xfrm>
          <a:prstGeom prst="rightArrow">
            <a:avLst/>
          </a:prstGeom>
          <a:solidFill>
            <a:srgbClr val="D73131"/>
          </a:solidFill>
          <a:ln>
            <a:solidFill>
              <a:srgbClr val="D7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9EA4BA03-67B2-4039-AAFD-0D5996E08712}"/>
              </a:ext>
            </a:extLst>
          </p:cNvPr>
          <p:cNvSpPr/>
          <p:nvPr/>
        </p:nvSpPr>
        <p:spPr>
          <a:xfrm rot="10800000" flipH="1">
            <a:off x="2520557" y="1801970"/>
            <a:ext cx="942848" cy="693174"/>
          </a:xfrm>
          <a:prstGeom prst="rightArrow">
            <a:avLst/>
          </a:prstGeom>
          <a:solidFill>
            <a:srgbClr val="D73131"/>
          </a:solidFill>
          <a:ln>
            <a:solidFill>
              <a:srgbClr val="D7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99175A90-4A43-4D37-BE49-B6427B895417}"/>
              </a:ext>
            </a:extLst>
          </p:cNvPr>
          <p:cNvSpPr/>
          <p:nvPr/>
        </p:nvSpPr>
        <p:spPr>
          <a:xfrm flipH="1">
            <a:off x="2520556" y="3856911"/>
            <a:ext cx="942848" cy="693174"/>
          </a:xfrm>
          <a:prstGeom prst="rightArrow">
            <a:avLst/>
          </a:prstGeom>
          <a:solidFill>
            <a:srgbClr val="11716C"/>
          </a:solidFill>
          <a:ln>
            <a:solidFill>
              <a:srgbClr val="117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6D1F2061-F8EE-4D8E-9599-61002F604B60}"/>
              </a:ext>
            </a:extLst>
          </p:cNvPr>
          <p:cNvSpPr/>
          <p:nvPr/>
        </p:nvSpPr>
        <p:spPr>
          <a:xfrm rot="10800000" flipH="1">
            <a:off x="8028229" y="3856911"/>
            <a:ext cx="942848" cy="693174"/>
          </a:xfrm>
          <a:prstGeom prst="rightArrow">
            <a:avLst/>
          </a:prstGeom>
          <a:solidFill>
            <a:srgbClr val="11716C"/>
          </a:solidFill>
          <a:ln>
            <a:solidFill>
              <a:srgbClr val="117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F759C85-27F4-4338-BA75-5D603B5FF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98" y="2229672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56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2836808" y="-75605"/>
            <a:ext cx="99837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dirty="0">
                <a:solidFill>
                  <a:schemeClr val="accent1">
                    <a:lumMod val="50000"/>
                  </a:schemeClr>
                </a:solidFill>
              </a:rPr>
              <a:t>Ejercicio FODA</a:t>
            </a:r>
            <a:endParaRPr lang="es-MX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169C271-549F-4999-B9D6-E8CEA072F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16" y="1040789"/>
            <a:ext cx="4195282" cy="4195282"/>
          </a:xfrm>
          <a:prstGeom prst="rect">
            <a:avLst/>
          </a:prstGeom>
        </p:spPr>
      </p:pic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59FABD53-2282-45E0-9B0D-1D90905F5FFE}"/>
              </a:ext>
            </a:extLst>
          </p:cNvPr>
          <p:cNvSpPr/>
          <p:nvPr/>
        </p:nvSpPr>
        <p:spPr>
          <a:xfrm flipH="1">
            <a:off x="8101969" y="1683986"/>
            <a:ext cx="942848" cy="693174"/>
          </a:xfrm>
          <a:prstGeom prst="rightArrow">
            <a:avLst/>
          </a:prstGeom>
          <a:solidFill>
            <a:srgbClr val="D73131"/>
          </a:solidFill>
          <a:ln>
            <a:solidFill>
              <a:srgbClr val="D7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24AC26DA-2580-4758-ADDF-06B10792D63A}"/>
              </a:ext>
            </a:extLst>
          </p:cNvPr>
          <p:cNvSpPr/>
          <p:nvPr/>
        </p:nvSpPr>
        <p:spPr>
          <a:xfrm rot="10800000" flipH="1">
            <a:off x="2594297" y="1683986"/>
            <a:ext cx="942848" cy="693174"/>
          </a:xfrm>
          <a:prstGeom prst="rightArrow">
            <a:avLst/>
          </a:prstGeom>
          <a:solidFill>
            <a:srgbClr val="D73131"/>
          </a:solidFill>
          <a:ln>
            <a:solidFill>
              <a:srgbClr val="D73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B887FF8B-D224-4B58-8F19-8ABDAA1935E5}"/>
              </a:ext>
            </a:extLst>
          </p:cNvPr>
          <p:cNvSpPr/>
          <p:nvPr/>
        </p:nvSpPr>
        <p:spPr>
          <a:xfrm flipH="1">
            <a:off x="2594296" y="3738927"/>
            <a:ext cx="942848" cy="693174"/>
          </a:xfrm>
          <a:prstGeom prst="rightArrow">
            <a:avLst/>
          </a:prstGeom>
          <a:solidFill>
            <a:srgbClr val="11716C"/>
          </a:solidFill>
          <a:ln>
            <a:solidFill>
              <a:srgbClr val="117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E7FF5F94-9608-4DED-8D11-D0FB60B0D912}"/>
              </a:ext>
            </a:extLst>
          </p:cNvPr>
          <p:cNvSpPr/>
          <p:nvPr/>
        </p:nvSpPr>
        <p:spPr>
          <a:xfrm rot="10800000" flipH="1">
            <a:off x="8101969" y="3738927"/>
            <a:ext cx="942848" cy="693174"/>
          </a:xfrm>
          <a:prstGeom prst="rightArrow">
            <a:avLst/>
          </a:prstGeom>
          <a:solidFill>
            <a:srgbClr val="11716C"/>
          </a:solidFill>
          <a:ln>
            <a:solidFill>
              <a:srgbClr val="1171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D120046-38D5-462A-A056-55C749F6E94E}"/>
              </a:ext>
            </a:extLst>
          </p:cNvPr>
          <p:cNvSpPr txBox="1"/>
          <p:nvPr/>
        </p:nvSpPr>
        <p:spPr>
          <a:xfrm>
            <a:off x="4958584" y="460993"/>
            <a:ext cx="172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INTERNOS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DEAA2E2-21A2-4657-82F0-61752B5556A0}"/>
              </a:ext>
            </a:extLst>
          </p:cNvPr>
          <p:cNvSpPr txBox="1"/>
          <p:nvPr/>
        </p:nvSpPr>
        <p:spPr>
          <a:xfrm>
            <a:off x="4958584" y="5292647"/>
            <a:ext cx="17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1716C"/>
                </a:solidFill>
              </a:rPr>
              <a:t>EXTERNOS</a:t>
            </a:r>
          </a:p>
        </p:txBody>
      </p:sp>
    </p:spTree>
    <p:extLst>
      <p:ext uri="{BB962C8B-B14F-4D97-AF65-F5344CB8AC3E}">
        <p14:creationId xmlns:p14="http://schemas.microsoft.com/office/powerpoint/2010/main" val="1498687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3FD2870-95F7-4DF9-ACC1-5A6E6A8BBBE6}"/>
              </a:ext>
            </a:extLst>
          </p:cNvPr>
          <p:cNvSpPr/>
          <p:nvPr/>
        </p:nvSpPr>
        <p:spPr>
          <a:xfrm>
            <a:off x="-117987" y="-191729"/>
            <a:ext cx="12309987" cy="70497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247B091-A2AD-4D8B-91BD-F0A157418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01" y="0"/>
            <a:ext cx="9132462" cy="488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03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>
            <a:extLst>
              <a:ext uri="{FF2B5EF4-FFF2-40B4-BE49-F238E27FC236}">
                <a16:creationId xmlns:a16="http://schemas.microsoft.com/office/drawing/2014/main" id="{DCFDA790-E0FF-4E12-8B45-1B3A7E87E787}"/>
              </a:ext>
            </a:extLst>
          </p:cNvPr>
          <p:cNvSpPr/>
          <p:nvPr/>
        </p:nvSpPr>
        <p:spPr>
          <a:xfrm>
            <a:off x="0" y="173889"/>
            <a:ext cx="10446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48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Tips</a:t>
            </a:r>
            <a:r>
              <a:rPr lang="es-MX" sz="4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llevar a casa</a:t>
            </a:r>
            <a:endParaRPr lang="es-MX" sz="4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7AC9FA9-78FA-41DC-B3D3-6F51F4D6AF8E}"/>
              </a:ext>
            </a:extLst>
          </p:cNvPr>
          <p:cNvSpPr/>
          <p:nvPr/>
        </p:nvSpPr>
        <p:spPr>
          <a:xfrm>
            <a:off x="174496" y="1190575"/>
            <a:ext cx="99281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Ya no es opción no estar en 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Las redes sociales no son gratis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Es necesario comprometer tiempo y recursos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Las RS son un apoyo a la estrategia integral de marketing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Elige la plataforma que mejor se adapte a tu negocio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¡Presume todo lo increíble que hace tu empresa!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Comprométete: tus fans quieren oír de 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MX" sz="3000" dirty="0">
                <a:solidFill>
                  <a:srgbClr val="003B77"/>
                </a:solidFill>
              </a:rPr>
              <a:t>Atrévete a conectar con tus clientes de una manera </a:t>
            </a:r>
          </a:p>
          <a:p>
            <a:r>
              <a:rPr lang="es-MX" sz="3000" dirty="0">
                <a:solidFill>
                  <a:srgbClr val="003B77"/>
                </a:solidFill>
              </a:rPr>
              <a:t>       nueva y diferente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000" dirty="0">
              <a:solidFill>
                <a:srgbClr val="003B77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000" dirty="0">
              <a:solidFill>
                <a:srgbClr val="003B77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MX" sz="3000" dirty="0">
              <a:solidFill>
                <a:srgbClr val="003B77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0FAA2F5-3DC2-4DF3-BF7D-D192A37A1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761">
            <a:off x="9460922" y="2361155"/>
            <a:ext cx="2550245" cy="255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94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1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3">
            <a:extLst>
              <a:ext uri="{FF2B5EF4-FFF2-40B4-BE49-F238E27FC236}">
                <a16:creationId xmlns:a16="http://schemas.microsoft.com/office/drawing/2014/main" id="{364110F0-FF3D-4CFD-AC48-E6AEA05F15DF}"/>
              </a:ext>
            </a:extLst>
          </p:cNvPr>
          <p:cNvSpPr txBox="1"/>
          <p:nvPr/>
        </p:nvSpPr>
        <p:spPr>
          <a:xfrm>
            <a:off x="-1" y="0"/>
            <a:ext cx="10427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6000" dirty="0">
                <a:solidFill>
                  <a:srgbClr val="003B77"/>
                </a:solidFill>
                <a:latin typeface="Johnston ITC Std Light" panose="02000504040000020003" pitchFamily="50" charset="0"/>
              </a:rPr>
              <a:t>Pero antes, demos un paso atrás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B0B3D96-355B-4902-BA70-574D1360F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94" y="1206352"/>
            <a:ext cx="3307012" cy="44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3313955A-9197-4DED-BF5D-572FBCA94A5B}"/>
              </a:ext>
            </a:extLst>
          </p:cNvPr>
          <p:cNvSpPr/>
          <p:nvPr/>
        </p:nvSpPr>
        <p:spPr>
          <a:xfrm>
            <a:off x="516687" y="516193"/>
            <a:ext cx="1018800" cy="1018800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26" name="Picture 2" descr="Image result for evolucion del marketing 1.0 al 4.0"/>
          <p:cNvPicPr>
            <a:picLocks noChangeAspect="1" noChangeArrowheads="1"/>
          </p:cNvPicPr>
          <p:nvPr/>
        </p:nvPicPr>
        <p:blipFill>
          <a:blip r:embed="rId3" cstate="print"/>
          <a:srcRect t="19444" b="12683"/>
          <a:stretch>
            <a:fillRect/>
          </a:stretch>
        </p:blipFill>
        <p:spPr bwMode="auto">
          <a:xfrm>
            <a:off x="1909728" y="55983"/>
            <a:ext cx="8353943" cy="5564749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6440FA-102F-4D5D-A628-8153968C2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1" y="577644"/>
            <a:ext cx="737419" cy="737419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id="{BC6A0A64-E7F1-40A7-B5ED-D1AC55C5F77F}"/>
              </a:ext>
            </a:extLst>
          </p:cNvPr>
          <p:cNvSpPr/>
          <p:nvPr/>
        </p:nvSpPr>
        <p:spPr>
          <a:xfrm>
            <a:off x="8768104" y="435657"/>
            <a:ext cx="1514168" cy="1179872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314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volucion del marketing 1.0 al 4.0"/>
          <p:cNvPicPr>
            <a:picLocks noChangeAspect="1" noChangeArrowheads="1"/>
          </p:cNvPicPr>
          <p:nvPr/>
        </p:nvPicPr>
        <p:blipFill>
          <a:blip r:embed="rId3" cstate="print"/>
          <a:srcRect t="19444" b="12683"/>
          <a:stretch>
            <a:fillRect/>
          </a:stretch>
        </p:blipFill>
        <p:spPr bwMode="auto">
          <a:xfrm>
            <a:off x="1909728" y="55983"/>
            <a:ext cx="8353943" cy="5564749"/>
          </a:xfrm>
          <a:prstGeom prst="rect">
            <a:avLst/>
          </a:prstGeom>
          <a:noFill/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1EEC6D-2B81-43F1-AEBC-D3D0DC0EC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7" y="2026313"/>
            <a:ext cx="694702" cy="7560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8DB239F3-5C63-4A01-BB56-0CEA5A343E42}"/>
              </a:ext>
            </a:extLst>
          </p:cNvPr>
          <p:cNvSpPr/>
          <p:nvPr/>
        </p:nvSpPr>
        <p:spPr>
          <a:xfrm>
            <a:off x="516687" y="1873661"/>
            <a:ext cx="1018800" cy="1018800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069E26C-8806-470B-804F-D12E29E4545B}"/>
              </a:ext>
            </a:extLst>
          </p:cNvPr>
          <p:cNvSpPr/>
          <p:nvPr/>
        </p:nvSpPr>
        <p:spPr>
          <a:xfrm>
            <a:off x="8749503" y="1712589"/>
            <a:ext cx="1514168" cy="1179872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3988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volucion del marketing 1.0 al 4.0"/>
          <p:cNvPicPr>
            <a:picLocks noChangeAspect="1" noChangeArrowheads="1"/>
          </p:cNvPicPr>
          <p:nvPr/>
        </p:nvPicPr>
        <p:blipFill>
          <a:blip r:embed="rId3" cstate="print"/>
          <a:srcRect t="19444" b="12683"/>
          <a:stretch>
            <a:fillRect/>
          </a:stretch>
        </p:blipFill>
        <p:spPr bwMode="auto">
          <a:xfrm>
            <a:off x="1909728" y="55983"/>
            <a:ext cx="8353943" cy="5564749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D762998-7A30-48C2-942B-C6F5601A1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7" y="3314666"/>
            <a:ext cx="756000" cy="756000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768F88C5-412A-49A5-BAE9-1163DC0D45C1}"/>
              </a:ext>
            </a:extLst>
          </p:cNvPr>
          <p:cNvSpPr/>
          <p:nvPr/>
        </p:nvSpPr>
        <p:spPr>
          <a:xfrm>
            <a:off x="523480" y="3183266"/>
            <a:ext cx="1018800" cy="1018800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61FF4EB-3F89-460F-B019-7992349E2C63}"/>
              </a:ext>
            </a:extLst>
          </p:cNvPr>
          <p:cNvSpPr/>
          <p:nvPr/>
        </p:nvSpPr>
        <p:spPr>
          <a:xfrm>
            <a:off x="8646267" y="3038168"/>
            <a:ext cx="1514168" cy="1179872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4425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volucion del marketing 1.0 al 4.0"/>
          <p:cNvPicPr>
            <a:picLocks noChangeAspect="1" noChangeArrowheads="1"/>
          </p:cNvPicPr>
          <p:nvPr/>
        </p:nvPicPr>
        <p:blipFill>
          <a:blip r:embed="rId3" cstate="print"/>
          <a:srcRect t="19444" b="12683"/>
          <a:stretch>
            <a:fillRect/>
          </a:stretch>
        </p:blipFill>
        <p:spPr bwMode="auto">
          <a:xfrm>
            <a:off x="1909728" y="55983"/>
            <a:ext cx="8353943" cy="5564749"/>
          </a:xfrm>
          <a:prstGeom prst="rect">
            <a:avLst/>
          </a:prstGeom>
          <a:noFill/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A9733D69-D8C2-4DA2-B745-80E1F88C87B8}"/>
              </a:ext>
            </a:extLst>
          </p:cNvPr>
          <p:cNvSpPr/>
          <p:nvPr/>
        </p:nvSpPr>
        <p:spPr>
          <a:xfrm>
            <a:off x="7612813" y="4247536"/>
            <a:ext cx="2728451" cy="147483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1FF3956-DD27-49E6-8DF7-D84B4E2B3BDA}"/>
              </a:ext>
            </a:extLst>
          </p:cNvPr>
          <p:cNvSpPr/>
          <p:nvPr/>
        </p:nvSpPr>
        <p:spPr>
          <a:xfrm>
            <a:off x="511448" y="4540734"/>
            <a:ext cx="1018800" cy="1018800"/>
          </a:xfrm>
          <a:prstGeom prst="ellipse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9D232C20-651E-4B5B-B62F-2A26E6359F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3" y="4793225"/>
            <a:ext cx="693156" cy="6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439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M Template" id="{7F1442ED-6C8F-4E8D-9655-547C48CF5175}" vid="{DD0F85F0-3CE1-4E1B-A59A-8C3A0EFD6AB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2985</TotalTime>
  <Words>669</Words>
  <Application>Microsoft Office PowerPoint</Application>
  <PresentationFormat>Panorámica</PresentationFormat>
  <Paragraphs>105</Paragraphs>
  <Slides>49</Slides>
  <Notes>12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Johnston ITC Std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SocialNetWorking2</dc:creator>
  <cp:lastModifiedBy>BettynaMoreno</cp:lastModifiedBy>
  <cp:revision>182</cp:revision>
  <cp:lastPrinted>2019-09-09T19:42:22Z</cp:lastPrinted>
  <dcterms:created xsi:type="dcterms:W3CDTF">2019-08-29T21:04:49Z</dcterms:created>
  <dcterms:modified xsi:type="dcterms:W3CDTF">2020-02-25T01:19:33Z</dcterms:modified>
</cp:coreProperties>
</file>